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92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65" r:id="rId3"/>
    <p:sldId id="261" r:id="rId4"/>
    <p:sldId id="266" r:id="rId5"/>
    <p:sldId id="260" r:id="rId6"/>
    <p:sldId id="279" r:id="rId7"/>
    <p:sldId id="262" r:id="rId8"/>
    <p:sldId id="257" r:id="rId9"/>
    <p:sldId id="268" r:id="rId10"/>
    <p:sldId id="272" r:id="rId11"/>
    <p:sldId id="269" r:id="rId12"/>
    <p:sldId id="270" r:id="rId13"/>
    <p:sldId id="271" r:id="rId14"/>
    <p:sldId id="277" r:id="rId15"/>
    <p:sldId id="263" r:id="rId16"/>
    <p:sldId id="267" r:id="rId17"/>
    <p:sldId id="273" r:id="rId18"/>
    <p:sldId id="259" r:id="rId19"/>
    <p:sldId id="274" r:id="rId20"/>
    <p:sldId id="275" r:id="rId21"/>
    <p:sldId id="276" r:id="rId22"/>
    <p:sldId id="264" r:id="rId23"/>
    <p:sldId id="258" r:id="rId24"/>
    <p:sldId id="278" r:id="rId25"/>
  </p:sldIdLst>
  <p:sldSz cx="9906000" cy="6858000" type="A4"/>
  <p:notesSz cx="7023100" cy="9309100"/>
  <p:embeddedFontLs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Cambria Math" pitchFamily="18" charset="0"/>
      <p:regular r:id="rId32"/>
    </p:embeddedFont>
    <p:embeddedFont>
      <p:font typeface="NotesEsa" pitchFamily="2" charset="0"/>
      <p:regular r:id="rId33"/>
      <p:bold r:id="rId34"/>
      <p:italic r:id="rId35"/>
      <p:boldItalic r:id="rId36"/>
    </p:embeddedFont>
    <p:embeddedFont>
      <p:font typeface="Verdana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D00B847-2DF2-4DA5-9FEC-EB2D8A9D6AB7}">
          <p14:sldIdLst>
            <p14:sldId id="256"/>
          </p14:sldIdLst>
        </p14:section>
        <p14:section name="Outline" id="{C1BDB30D-223A-4FB7-96EE-646BFE6F3643}">
          <p14:sldIdLst>
            <p14:sldId id="265"/>
            <p14:sldId id="261"/>
          </p14:sldIdLst>
        </p14:section>
        <p14:section name="Motivation" id="{99B77049-F717-46BE-A886-364C89398E96}">
          <p14:sldIdLst>
            <p14:sldId id="266"/>
            <p14:sldId id="260"/>
            <p14:sldId id="279"/>
          </p14:sldIdLst>
        </p14:section>
        <p14:section name="Software" id="{3ECBF78A-9318-4644-BBD4-EF25DB11B2CC}">
          <p14:sldIdLst>
            <p14:sldId id="262"/>
            <p14:sldId id="257"/>
            <p14:sldId id="268"/>
            <p14:sldId id="272"/>
            <p14:sldId id="269"/>
            <p14:sldId id="270"/>
            <p14:sldId id="271"/>
            <p14:sldId id="277"/>
          </p14:sldIdLst>
        </p14:section>
        <p14:section name="Applications" id="{98C681CB-9045-4F55-A413-DC4A656682BB}">
          <p14:sldIdLst>
            <p14:sldId id="263"/>
            <p14:sldId id="267"/>
            <p14:sldId id="273"/>
            <p14:sldId id="259"/>
            <p14:sldId id="274"/>
            <p14:sldId id="275"/>
            <p14:sldId id="276"/>
          </p14:sldIdLst>
        </p14:section>
        <p14:section name="Conclusion" id="{1743FDA4-E6E0-4800-9655-05EE8620A40F}">
          <p14:sldIdLst>
            <p14:sldId id="264"/>
            <p14:sldId id="258"/>
            <p14:sldId id="27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103A"/>
    <a:srgbClr val="008542"/>
    <a:srgbClr val="E37222"/>
    <a:srgbClr val="0098DB"/>
    <a:srgbClr val="437E99"/>
    <a:srgbClr val="5BCCFF"/>
    <a:srgbClr val="00549F"/>
    <a:srgbClr val="FDC82F"/>
    <a:srgbClr val="00338D"/>
    <a:srgbClr val="82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76" autoAdjust="0"/>
    <p:restoredTop sz="94629" autoAdjust="0"/>
  </p:normalViewPr>
  <p:slideViewPr>
    <p:cSldViewPr snapToGrid="0">
      <p:cViewPr>
        <p:scale>
          <a:sx n="125" d="100"/>
          <a:sy n="125" d="100"/>
        </p:scale>
        <p:origin x="-468" y="109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7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E1CBB038-2DFF-45E8-A431-75BB8748F18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57686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7DE8D302-D8A5-44B6-961F-1AC8318AD526}" type="datetimeFigureOut">
              <a:rPr lang="en-US"/>
              <a:pPr>
                <a:defRPr/>
              </a:pPr>
              <a:t>5/16/2013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39813" y="693738"/>
            <a:ext cx="5005387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8EA52DB1-6A6B-48C7-95B7-3A03CCE335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9032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A52DB1-6A6B-48C7-95B7-3A03CCE33592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348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7"/>
          <p:cNvSpPr>
            <a:spLocks noGrp="1"/>
          </p:cNvSpPr>
          <p:nvPr>
            <p:ph type="body" sz="quarter" idx="15" hasCustomPrompt="1"/>
          </p:nvPr>
        </p:nvSpPr>
        <p:spPr>
          <a:xfrm>
            <a:off x="997600" y="4890373"/>
            <a:ext cx="6106572" cy="477054"/>
          </a:xfrm>
          <a:prstGeom prst="rect">
            <a:avLst/>
          </a:prstGeom>
          <a:solidFill>
            <a:srgbClr val="0098DB"/>
          </a:solidFill>
          <a:ln w="6350"/>
          <a:effectLst/>
        </p:spPr>
        <p:txBody>
          <a:bodyPr wrap="none" lIns="108000" tIns="0" rIns="18000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100" b="1" kern="1200" baseline="0">
                <a:solidFill>
                  <a:schemeClr val="bg1"/>
                </a:solidFill>
                <a:latin typeface="NotesEsa" pitchFamily="50" charset="0"/>
              </a:defRPr>
            </a:lvl1pPr>
          </a:lstStyle>
          <a:p>
            <a:pPr lvl="0"/>
            <a:r>
              <a:rPr lang="en-US" dirty="0" smtClean="0"/>
              <a:t>THE TITLE OF THE PRESENTATION</a:t>
            </a:r>
            <a:endParaRPr lang="en-US" dirty="0"/>
          </a:p>
        </p:txBody>
      </p:sp>
      <p:sp>
        <p:nvSpPr>
          <p:cNvPr id="18" name="Text Box 5"/>
          <p:cNvSpPr txBox="1">
            <a:spLocks noChangeArrowheads="1"/>
          </p:cNvSpPr>
          <p:nvPr userDrawn="1"/>
        </p:nvSpPr>
        <p:spPr bwMode="auto">
          <a:xfrm>
            <a:off x="2939632" y="6278399"/>
            <a:ext cx="402673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0" rIns="3600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600" b="1" dirty="0" smtClean="0">
                <a:solidFill>
                  <a:srgbClr val="0098DB"/>
                </a:solidFill>
                <a:latin typeface="NotesEsa" pitchFamily="50" charset="0"/>
              </a:rPr>
              <a:t>ESA TELEROBOTICS </a:t>
            </a:r>
            <a:r>
              <a:rPr lang="en-GB" sz="1600" b="1" dirty="0">
                <a:solidFill>
                  <a:srgbClr val="0098DB"/>
                </a:solidFill>
                <a:latin typeface="NotesEsa" pitchFamily="50" charset="0"/>
              </a:rPr>
              <a:t>&amp; HAPTICS </a:t>
            </a:r>
            <a:r>
              <a:rPr lang="en-GB" sz="1600" b="1" dirty="0" smtClean="0">
                <a:solidFill>
                  <a:srgbClr val="0098DB"/>
                </a:solidFill>
                <a:latin typeface="NotesEsa" pitchFamily="50" charset="0"/>
              </a:rPr>
              <a:t>LABORATORY</a:t>
            </a:r>
            <a:endParaRPr lang="en-GB" sz="1600" b="1" dirty="0">
              <a:solidFill>
                <a:srgbClr val="0098DB"/>
              </a:solidFill>
              <a:latin typeface="NotesEsa" pitchFamily="50" charset="0"/>
            </a:endParaRPr>
          </a:p>
        </p:txBody>
      </p:sp>
      <p:pic>
        <p:nvPicPr>
          <p:cNvPr id="20" name="Picture 9" descr="X-Arm-2 and LBR bar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7" t="2274" r="3249" b="21103"/>
          <a:stretch>
            <a:fillRect/>
          </a:stretch>
        </p:blipFill>
        <p:spPr bwMode="auto">
          <a:xfrm>
            <a:off x="0" y="0"/>
            <a:ext cx="9906000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" descr="41_digital_logo_grey_HI"/>
          <p:cNvPicPr>
            <a:picLocks noChangeAspect="1" noChangeArrowheads="1"/>
          </p:cNvPicPr>
          <p:nvPr userDrawn="1"/>
        </p:nvPicPr>
        <p:blipFill>
          <a:blip r:embed="rId3" cstate="print">
            <a:lum bright="1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60363"/>
            <a:ext cx="1663700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Placeholder 30"/>
          <p:cNvSpPr>
            <a:spLocks noGrp="1"/>
          </p:cNvSpPr>
          <p:nvPr>
            <p:ph type="body" sz="quarter" idx="12" hasCustomPrompt="1"/>
          </p:nvPr>
        </p:nvSpPr>
        <p:spPr>
          <a:xfrm>
            <a:off x="8137379" y="6252971"/>
            <a:ext cx="1124282" cy="271677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0" indent="0" algn="r">
              <a:buNone/>
              <a:defRPr lang="en-US" sz="1600" b="1" kern="1200" dirty="0">
                <a:solidFill>
                  <a:srgbClr val="0098DB"/>
                </a:solidFill>
                <a:latin typeface="NotesEsa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nl-NL" dirty="0" smtClean="0"/>
              <a:t>dd/mm/yyyy</a:t>
            </a:r>
            <a:endParaRPr lang="en-US" dirty="0"/>
          </a:p>
        </p:txBody>
      </p:sp>
      <p:sp>
        <p:nvSpPr>
          <p:cNvPr id="42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663736" y="6283163"/>
            <a:ext cx="2168338" cy="520927"/>
          </a:xfrm>
          <a:prstGeom prst="rect">
            <a:avLst/>
          </a:prstGeom>
        </p:spPr>
        <p:txBody>
          <a:bodyPr wrap="square" lIns="0" tIns="0" rIns="0" bIns="0" anchor="t" anchorCtr="0">
            <a:norm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  <a:defRPr lang="en-US" sz="1600" b="1" kern="1200" baseline="0" dirty="0">
                <a:solidFill>
                  <a:srgbClr val="0098DB"/>
                </a:solidFill>
                <a:latin typeface="NotesEsa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Author(s)</a:t>
            </a:r>
            <a:endParaRPr lang="en-US" dirty="0"/>
          </a:p>
        </p:txBody>
      </p:sp>
      <p:sp>
        <p:nvSpPr>
          <p:cNvPr id="43" name="Text Placeholder 27"/>
          <p:cNvSpPr>
            <a:spLocks noGrp="1"/>
          </p:cNvSpPr>
          <p:nvPr>
            <p:ph type="body" sz="quarter" idx="14" hasCustomPrompt="1"/>
          </p:nvPr>
        </p:nvSpPr>
        <p:spPr>
          <a:xfrm>
            <a:off x="673099" y="5432400"/>
            <a:ext cx="5646148" cy="477054"/>
          </a:xfrm>
          <a:prstGeom prst="rect">
            <a:avLst/>
          </a:prstGeom>
          <a:solidFill>
            <a:srgbClr val="0098DB"/>
          </a:solidFill>
          <a:ln w="6350"/>
          <a:effectLst/>
        </p:spPr>
        <p:txBody>
          <a:bodyPr wrap="none" lIns="432000" tIns="0" rIns="18000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100" b="1" kern="1200" baseline="0">
                <a:solidFill>
                  <a:schemeClr val="bg1"/>
                </a:solidFill>
                <a:latin typeface="NotesEsa" pitchFamily="50" charset="0"/>
              </a:defRPr>
            </a:lvl1pPr>
          </a:lstStyle>
          <a:p>
            <a:pPr lvl="0"/>
            <a:r>
              <a:rPr lang="en-US" dirty="0" smtClean="0"/>
              <a:t>CONTINUATION OR SUBTITLE</a:t>
            </a:r>
            <a:endParaRPr lang="en-US" dirty="0"/>
          </a:p>
        </p:txBody>
      </p:sp>
      <p:sp>
        <p:nvSpPr>
          <p:cNvPr id="13" name="AutoShape 3"/>
          <p:cNvSpPr>
            <a:spLocks noChangeAspect="1" noChangeArrowheads="1" noTextEdit="1"/>
          </p:cNvSpPr>
          <p:nvPr userDrawn="1"/>
        </p:nvSpPr>
        <p:spPr bwMode="auto">
          <a:xfrm>
            <a:off x="722313" y="5029200"/>
            <a:ext cx="198437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673600" y="4888800"/>
            <a:ext cx="360000" cy="478800"/>
            <a:chOff x="642966" y="4379576"/>
            <a:chExt cx="360000" cy="478800"/>
          </a:xfrm>
        </p:grpSpPr>
        <p:sp>
          <p:nvSpPr>
            <p:cNvPr id="6" name="Rectangle 5"/>
            <p:cNvSpPr/>
            <p:nvPr userDrawn="1"/>
          </p:nvSpPr>
          <p:spPr>
            <a:xfrm>
              <a:off x="642966" y="4379576"/>
              <a:ext cx="360000" cy="478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16" y="4519976"/>
              <a:ext cx="198000" cy="198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6" descr="PPT_Header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673200" y="255600"/>
            <a:ext cx="6717600" cy="430887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>
              <a:defRPr baseline="0"/>
            </a:lvl1pPr>
          </a:lstStyle>
          <a:p>
            <a:r>
              <a:rPr lang="nl-NL" dirty="0" smtClean="0"/>
              <a:t>CHAPTER – SECTION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674688" y="591592"/>
            <a:ext cx="6716712" cy="398108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 smtClean="0"/>
              <a:t>Subject or Key Message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56328" y="1495033"/>
            <a:ext cx="8586000" cy="38536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b="1">
                <a:solidFill>
                  <a:srgbClr val="0098DB"/>
                </a:solidFill>
              </a:defRPr>
            </a:lvl1pPr>
          </a:lstStyle>
          <a:p>
            <a:pPr lvl="0"/>
            <a:r>
              <a:rPr lang="nl-NL" dirty="0" smtClean="0"/>
              <a:t>Heading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665916" y="1775023"/>
            <a:ext cx="8584965" cy="4132731"/>
          </a:xfrm>
          <a:prstGeom prst="rect">
            <a:avLst/>
          </a:prstGeom>
        </p:spPr>
        <p:txBody>
          <a:bodyPr/>
          <a:lstStyle>
            <a:lvl1pPr marL="342000" indent="-342000">
              <a:lnSpc>
                <a:spcPct val="150000"/>
              </a:lnSpc>
              <a:buFont typeface="Arial" pitchFamily="34" charset="0"/>
              <a:buNone/>
              <a:defRPr sz="1600" b="0" baseline="0">
                <a:solidFill>
                  <a:schemeClr val="tx1"/>
                </a:solidFill>
                <a:latin typeface="+mj-lt"/>
              </a:defRPr>
            </a:lvl1pPr>
            <a:lvl2pPr marL="0" indent="457200">
              <a:lnSpc>
                <a:spcPct val="100000"/>
              </a:lnSpc>
              <a:spcBef>
                <a:spcPts val="384"/>
              </a:spcBef>
              <a:buFont typeface="Verdana" pitchFamily="34" charset="0"/>
              <a:buChar char="•"/>
              <a:defRPr sz="1600" baseline="0">
                <a:solidFill>
                  <a:schemeClr val="tx1"/>
                </a:solidFill>
              </a:defRPr>
            </a:lvl2pPr>
            <a:lvl3pPr marL="813600" indent="-356400">
              <a:lnSpc>
                <a:spcPct val="150000"/>
              </a:lnSpc>
              <a:spcBef>
                <a:spcPts val="384"/>
              </a:spcBef>
              <a:buFont typeface="Courier New" pitchFamily="49" charset="0"/>
              <a:buChar char="o"/>
              <a:defRPr sz="1600">
                <a:solidFill>
                  <a:schemeClr val="tx1"/>
                </a:solidFill>
              </a:defRPr>
            </a:lvl3pPr>
            <a:lvl4pPr marL="1152000" indent="-270000">
              <a:lnSpc>
                <a:spcPct val="150000"/>
              </a:lnSpc>
              <a:buFont typeface="Verdana" pitchFamily="34" charset="0"/>
              <a:buChar char="∙"/>
              <a:defRPr sz="1600">
                <a:solidFill>
                  <a:schemeClr val="tx1"/>
                </a:solidFill>
              </a:defRPr>
            </a:lvl4pPr>
            <a:lvl5pPr marL="1476000" indent="-288000">
              <a:lnSpc>
                <a:spcPct val="100000"/>
              </a:lnSpc>
              <a:buFont typeface="Verdana" pitchFamily="34" charset="0"/>
              <a:buChar char="-"/>
              <a:defRPr sz="1600">
                <a:solidFill>
                  <a:schemeClr val="tx1"/>
                </a:solidFill>
              </a:defRPr>
            </a:lvl5pPr>
            <a:lvl6pPr marL="1800000" indent="-288000">
              <a:lnSpc>
                <a:spcPct val="100000"/>
              </a:lnSpc>
              <a:buFont typeface="Verdana" pitchFamily="34" charset="0"/>
              <a:buChar char="-"/>
              <a:defRPr sz="1600" baseline="0">
                <a:solidFill>
                  <a:schemeClr val="tx1"/>
                </a:solidFill>
              </a:defRPr>
            </a:lvl6pPr>
            <a:lvl7pPr marL="2124000" indent="-288000">
              <a:lnSpc>
                <a:spcPct val="100000"/>
              </a:lnSpc>
              <a:buFont typeface="Verdana" pitchFamily="34" charset="0"/>
              <a:buChar char="-"/>
              <a:defRPr sz="1600">
                <a:solidFill>
                  <a:schemeClr val="tx1"/>
                </a:solidFill>
              </a:defRPr>
            </a:lvl7pPr>
            <a:lvl8pPr marL="2448000" indent="-288000">
              <a:lnSpc>
                <a:spcPct val="100000"/>
              </a:lnSpc>
              <a:buFont typeface="Verdana" pitchFamily="34" charset="0"/>
              <a:buChar char="-"/>
              <a:defRPr sz="1600">
                <a:solidFill>
                  <a:schemeClr val="tx1"/>
                </a:solidFill>
              </a:defRPr>
            </a:lvl8pPr>
            <a:lvl9pPr marL="2772000" indent="-288000">
              <a:lnSpc>
                <a:spcPct val="100000"/>
              </a:lnSpc>
              <a:buFont typeface="Verdana" pitchFamily="34" charset="0"/>
              <a:buChar char="-"/>
              <a:defRPr sz="1600" baseline="0">
                <a:solidFill>
                  <a:schemeClr val="tx1"/>
                </a:solidFill>
              </a:defRPr>
            </a:lvl9pPr>
          </a:lstStyle>
          <a:p>
            <a:pPr lvl="0"/>
            <a:r>
              <a:rPr lang="nl-NL" dirty="0" smtClean="0"/>
              <a:t>Text</a:t>
            </a:r>
            <a:endParaRPr lang="en-US" dirty="0" smtClean="0"/>
          </a:p>
          <a:p>
            <a:pPr lvl="1"/>
            <a:r>
              <a:rPr lang="en-US" dirty="0" smtClean="0"/>
              <a:t>First level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  <a:p>
            <a:pPr lvl="4"/>
            <a:r>
              <a:rPr lang="nl-NL" dirty="0" smtClean="0"/>
              <a:t>Forth level</a:t>
            </a:r>
          </a:p>
          <a:p>
            <a:pPr lvl="5"/>
            <a:r>
              <a:rPr lang="nl-NL" dirty="0" smtClean="0"/>
              <a:t>Fifth level</a:t>
            </a:r>
          </a:p>
          <a:p>
            <a:pPr lvl="6"/>
            <a:r>
              <a:rPr lang="nl-NL" dirty="0" smtClean="0"/>
              <a:t>Sixth level</a:t>
            </a:r>
          </a:p>
          <a:p>
            <a:pPr lvl="7"/>
            <a:r>
              <a:rPr lang="nl-NL" dirty="0" smtClean="0"/>
              <a:t>Seventh level</a:t>
            </a:r>
          </a:p>
          <a:p>
            <a:pPr lvl="8"/>
            <a:r>
              <a:rPr lang="nl-NL" dirty="0" smtClean="0"/>
              <a:t>Eighth level</a:t>
            </a:r>
          </a:p>
        </p:txBody>
      </p:sp>
      <p:sp>
        <p:nvSpPr>
          <p:cNvPr id="13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46535" y="6384049"/>
            <a:ext cx="6969879" cy="23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SPANviewer | Stefan Kimmer | ESA Telerobotics and Haptics Laboratory</a:t>
            </a:r>
            <a:endParaRPr lang="en-US" dirty="0"/>
          </a:p>
        </p:txBody>
      </p:sp>
      <p:sp>
        <p:nvSpPr>
          <p:cNvPr id="14" name="Rectangle 8"/>
          <p:cNvSpPr txBox="1">
            <a:spLocks noChangeArrowheads="1"/>
          </p:cNvSpPr>
          <p:nvPr userDrawn="1"/>
        </p:nvSpPr>
        <p:spPr bwMode="auto">
          <a:xfrm>
            <a:off x="7608372" y="6384047"/>
            <a:ext cx="675823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r"/>
            <a:r>
              <a:rPr lang="en-US" sz="1000" dirty="0" smtClean="0">
                <a:solidFill>
                  <a:schemeClr val="tx1"/>
                </a:solidFill>
              </a:rPr>
              <a:t>Page </a:t>
            </a:r>
            <a:fld id="{BEF1387F-B4AF-4C63-A603-C85995F9EB86}" type="slidenum">
              <a:rPr lang="en-US" sz="1000" smtClean="0">
                <a:solidFill>
                  <a:schemeClr val="tx1"/>
                </a:solidFill>
              </a:rPr>
              <a:pPr algn="r"/>
              <a:t>‹#›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5" name="Rectangle 8"/>
          <p:cNvSpPr txBox="1">
            <a:spLocks noChangeArrowheads="1"/>
          </p:cNvSpPr>
          <p:nvPr userDrawn="1"/>
        </p:nvSpPr>
        <p:spPr bwMode="auto">
          <a:xfrm>
            <a:off x="8493533" y="6384047"/>
            <a:ext cx="763613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r"/>
            <a:r>
              <a:rPr lang="en-US" sz="1000" dirty="0" smtClean="0">
                <a:solidFill>
                  <a:schemeClr val="tx1"/>
                </a:solidFill>
              </a:rPr>
              <a:t>16-May-13</a:t>
            </a:r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73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 (no sub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6" descr="PPT_Header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1"/>
          <p:cNvSpPr>
            <a:spLocks noGrp="1"/>
          </p:cNvSpPr>
          <p:nvPr>
            <p:ph type="title" hasCustomPrompt="1"/>
          </p:nvPr>
        </p:nvSpPr>
        <p:spPr>
          <a:xfrm>
            <a:off x="673200" y="373938"/>
            <a:ext cx="6717600" cy="430887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>
              <a:defRPr baseline="0"/>
            </a:lvl1pPr>
          </a:lstStyle>
          <a:p>
            <a:r>
              <a:rPr lang="nl-NL" dirty="0" smtClean="0"/>
              <a:t>CHAPTER - SECTION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56328" y="1495033"/>
            <a:ext cx="8586000" cy="38536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b="1">
                <a:solidFill>
                  <a:srgbClr val="0098DB"/>
                </a:solidFill>
              </a:defRPr>
            </a:lvl1pPr>
          </a:lstStyle>
          <a:p>
            <a:pPr lvl="0"/>
            <a:r>
              <a:rPr lang="nl-NL" dirty="0" smtClean="0"/>
              <a:t>Heading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665916" y="1775023"/>
            <a:ext cx="8584965" cy="4132731"/>
          </a:xfrm>
          <a:prstGeom prst="rect">
            <a:avLst/>
          </a:prstGeom>
        </p:spPr>
        <p:txBody>
          <a:bodyPr/>
          <a:lstStyle>
            <a:lvl1pPr marL="342000" indent="-342000">
              <a:lnSpc>
                <a:spcPct val="150000"/>
              </a:lnSpc>
              <a:buFont typeface="Arial" pitchFamily="34" charset="0"/>
              <a:buNone/>
              <a:defRPr sz="1600" b="0" baseline="0">
                <a:solidFill>
                  <a:schemeClr val="tx1"/>
                </a:solidFill>
                <a:latin typeface="+mj-lt"/>
              </a:defRPr>
            </a:lvl1pPr>
            <a:lvl2pPr marL="0" indent="457200">
              <a:lnSpc>
                <a:spcPct val="100000"/>
              </a:lnSpc>
              <a:spcBef>
                <a:spcPts val="384"/>
              </a:spcBef>
              <a:buFont typeface="Verdana" pitchFamily="34" charset="0"/>
              <a:buChar char="•"/>
              <a:defRPr sz="1600" baseline="0">
                <a:solidFill>
                  <a:schemeClr val="tx1"/>
                </a:solidFill>
              </a:defRPr>
            </a:lvl2pPr>
            <a:lvl3pPr marL="813600" indent="-356400">
              <a:lnSpc>
                <a:spcPct val="150000"/>
              </a:lnSpc>
              <a:spcBef>
                <a:spcPts val="384"/>
              </a:spcBef>
              <a:buFont typeface="Courier New" pitchFamily="49" charset="0"/>
              <a:buChar char="o"/>
              <a:defRPr sz="1600">
                <a:solidFill>
                  <a:schemeClr val="tx1"/>
                </a:solidFill>
              </a:defRPr>
            </a:lvl3pPr>
            <a:lvl4pPr marL="1152000" indent="-270000">
              <a:lnSpc>
                <a:spcPct val="150000"/>
              </a:lnSpc>
              <a:buFont typeface="Verdana" pitchFamily="34" charset="0"/>
              <a:buChar char="∙"/>
              <a:defRPr sz="1600">
                <a:solidFill>
                  <a:schemeClr val="tx1"/>
                </a:solidFill>
              </a:defRPr>
            </a:lvl4pPr>
            <a:lvl5pPr marL="1476000" indent="-288000">
              <a:lnSpc>
                <a:spcPct val="100000"/>
              </a:lnSpc>
              <a:buFont typeface="Verdana" pitchFamily="34" charset="0"/>
              <a:buChar char="-"/>
              <a:defRPr sz="1600">
                <a:solidFill>
                  <a:schemeClr val="tx1"/>
                </a:solidFill>
              </a:defRPr>
            </a:lvl5pPr>
            <a:lvl6pPr marL="1800000" indent="-288000">
              <a:lnSpc>
                <a:spcPct val="100000"/>
              </a:lnSpc>
              <a:buFont typeface="Verdana" pitchFamily="34" charset="0"/>
              <a:buChar char="-"/>
              <a:defRPr sz="1600" baseline="0">
                <a:solidFill>
                  <a:schemeClr val="tx1"/>
                </a:solidFill>
              </a:defRPr>
            </a:lvl6pPr>
            <a:lvl7pPr marL="2124000" indent="-288000">
              <a:lnSpc>
                <a:spcPct val="100000"/>
              </a:lnSpc>
              <a:buFont typeface="Verdana" pitchFamily="34" charset="0"/>
              <a:buChar char="-"/>
              <a:defRPr sz="1600">
                <a:solidFill>
                  <a:schemeClr val="tx1"/>
                </a:solidFill>
              </a:defRPr>
            </a:lvl7pPr>
            <a:lvl8pPr marL="2448000" indent="-288000">
              <a:lnSpc>
                <a:spcPct val="100000"/>
              </a:lnSpc>
              <a:buFont typeface="Verdana" pitchFamily="34" charset="0"/>
              <a:buChar char="-"/>
              <a:defRPr sz="1600">
                <a:solidFill>
                  <a:schemeClr val="tx1"/>
                </a:solidFill>
              </a:defRPr>
            </a:lvl8pPr>
            <a:lvl9pPr marL="2772000" indent="-288000">
              <a:lnSpc>
                <a:spcPct val="100000"/>
              </a:lnSpc>
              <a:buFont typeface="Verdana" pitchFamily="34" charset="0"/>
              <a:buChar char="-"/>
              <a:defRPr sz="1600" baseline="0">
                <a:solidFill>
                  <a:schemeClr val="tx1"/>
                </a:solidFill>
              </a:defRPr>
            </a:lvl9pPr>
          </a:lstStyle>
          <a:p>
            <a:pPr lvl="0"/>
            <a:r>
              <a:rPr lang="nl-NL" dirty="0" smtClean="0"/>
              <a:t>Text</a:t>
            </a:r>
            <a:endParaRPr lang="en-US" dirty="0" smtClean="0"/>
          </a:p>
          <a:p>
            <a:pPr lvl="1"/>
            <a:r>
              <a:rPr lang="en-US" dirty="0" smtClean="0"/>
              <a:t>First level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  <a:p>
            <a:pPr lvl="4"/>
            <a:r>
              <a:rPr lang="nl-NL" dirty="0" smtClean="0"/>
              <a:t>Forth level</a:t>
            </a:r>
          </a:p>
          <a:p>
            <a:pPr lvl="5"/>
            <a:r>
              <a:rPr lang="nl-NL" dirty="0" smtClean="0"/>
              <a:t>Fifth level</a:t>
            </a:r>
          </a:p>
          <a:p>
            <a:pPr lvl="6"/>
            <a:r>
              <a:rPr lang="nl-NL" dirty="0" smtClean="0"/>
              <a:t>Sixth level</a:t>
            </a:r>
          </a:p>
          <a:p>
            <a:pPr lvl="7"/>
            <a:r>
              <a:rPr lang="nl-NL" dirty="0" smtClean="0"/>
              <a:t>Seventh level</a:t>
            </a:r>
          </a:p>
          <a:p>
            <a:pPr lvl="8"/>
            <a:r>
              <a:rPr lang="nl-NL" dirty="0" smtClean="0"/>
              <a:t>Eighth level</a:t>
            </a:r>
          </a:p>
        </p:txBody>
      </p:sp>
      <p:sp>
        <p:nvSpPr>
          <p:cNvPr id="9" name="Footer Placeholder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46535" y="6384049"/>
            <a:ext cx="6969879" cy="23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SPANviewer | Stefan Kimmer | ESA Telerobotics and Haptics Laboratory</a:t>
            </a:r>
            <a:endParaRPr lang="en-US" dirty="0"/>
          </a:p>
        </p:txBody>
      </p:sp>
      <p:sp>
        <p:nvSpPr>
          <p:cNvPr id="10" name="Rectangle 8"/>
          <p:cNvSpPr txBox="1">
            <a:spLocks noChangeArrowheads="1"/>
          </p:cNvSpPr>
          <p:nvPr userDrawn="1"/>
        </p:nvSpPr>
        <p:spPr bwMode="auto">
          <a:xfrm>
            <a:off x="7608372" y="6384047"/>
            <a:ext cx="675823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r"/>
            <a:r>
              <a:rPr lang="en-US" sz="1000" dirty="0" smtClean="0">
                <a:solidFill>
                  <a:schemeClr val="tx1"/>
                </a:solidFill>
              </a:rPr>
              <a:t>Page </a:t>
            </a:r>
            <a:fld id="{BEF1387F-B4AF-4C63-A603-C85995F9EB86}" type="slidenum">
              <a:rPr lang="en-US" sz="1000" smtClean="0">
                <a:solidFill>
                  <a:schemeClr val="tx1"/>
                </a:solidFill>
              </a:rPr>
              <a:pPr algn="r"/>
              <a:t>‹#›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2" name="Rectangle 8"/>
          <p:cNvSpPr txBox="1">
            <a:spLocks noChangeArrowheads="1"/>
          </p:cNvSpPr>
          <p:nvPr userDrawn="1"/>
        </p:nvSpPr>
        <p:spPr bwMode="auto">
          <a:xfrm>
            <a:off x="8493533" y="6384047"/>
            <a:ext cx="763613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r"/>
            <a:r>
              <a:rPr lang="en-US" sz="1000" dirty="0" smtClean="0">
                <a:solidFill>
                  <a:schemeClr val="tx1"/>
                </a:solidFill>
              </a:rPr>
              <a:t>16-May-13</a:t>
            </a:r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421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"/>
          <p:cNvSpPr txBox="1">
            <a:spLocks noChangeArrowheads="1"/>
          </p:cNvSpPr>
          <p:nvPr userDrawn="1"/>
        </p:nvSpPr>
        <p:spPr bwMode="auto">
          <a:xfrm>
            <a:off x="3311525" y="3052194"/>
            <a:ext cx="473555" cy="472813"/>
          </a:xfrm>
          <a:prstGeom prst="rect">
            <a:avLst/>
          </a:prstGeom>
          <a:solidFill>
            <a:srgbClr val="0098DB"/>
          </a:solidFill>
          <a:ln>
            <a:noFill/>
          </a:ln>
        </p:spPr>
        <p:txBody>
          <a:bodyPr wrap="none" lIns="144000" tIns="36000" rIns="144000" bIns="360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600" b="1" dirty="0" smtClean="0">
                <a:solidFill>
                  <a:srgbClr val="0098DB"/>
                </a:solidFill>
                <a:latin typeface="NotesEsa" pitchFamily="50" charset="0"/>
              </a:rPr>
              <a:t>T</a:t>
            </a:r>
            <a:endParaRPr lang="en-GB" sz="2600" b="1" dirty="0">
              <a:solidFill>
                <a:srgbClr val="0098DB"/>
              </a:solidFill>
              <a:latin typeface="NotesEsa" pitchFamily="50" charset="0"/>
            </a:endParaRPr>
          </a:p>
        </p:txBody>
      </p:sp>
      <p:sp>
        <p:nvSpPr>
          <p:cNvPr id="6" name="Oval 5"/>
          <p:cNvSpPr/>
          <p:nvPr userDrawn="1"/>
        </p:nvSpPr>
        <p:spPr>
          <a:xfrm>
            <a:off x="-2613025" y="3429000"/>
            <a:ext cx="6451600" cy="6858000"/>
          </a:xfrm>
          <a:prstGeom prst="ellipse">
            <a:avLst/>
          </a:prstGeom>
          <a:noFill/>
          <a:ln w="20320">
            <a:solidFill>
              <a:srgbClr val="0098DB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 userDrawn="1"/>
        </p:nvSpPr>
        <p:spPr>
          <a:xfrm>
            <a:off x="-3600450" y="498475"/>
            <a:ext cx="6451600" cy="6858000"/>
          </a:xfrm>
          <a:prstGeom prst="ellipse">
            <a:avLst/>
          </a:prstGeom>
          <a:noFill/>
          <a:ln w="20320">
            <a:solidFill>
              <a:srgbClr val="0098DB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 userDrawn="1"/>
        </p:nvSpPr>
        <p:spPr>
          <a:xfrm>
            <a:off x="2733675" y="4283075"/>
            <a:ext cx="179388" cy="179388"/>
          </a:xfrm>
          <a:prstGeom prst="ellipse">
            <a:avLst/>
          </a:prstGeom>
          <a:solidFill>
            <a:srgbClr val="FFFFFF"/>
          </a:solidFill>
          <a:ln w="31750">
            <a:solidFill>
              <a:srgbClr val="0098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3311525" y="3635395"/>
            <a:ext cx="473555" cy="472813"/>
          </a:xfrm>
          <a:prstGeom prst="rect">
            <a:avLst/>
          </a:prstGeom>
          <a:solidFill>
            <a:srgbClr val="0098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36000" rIns="144000" bIns="360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600" b="1" dirty="0" smtClean="0">
                <a:solidFill>
                  <a:srgbClr val="0098DB"/>
                </a:solidFill>
                <a:latin typeface="NotesEsa" pitchFamily="50" charset="0"/>
              </a:rPr>
              <a:t>T</a:t>
            </a:r>
            <a:endParaRPr lang="en-GB" sz="2600" b="1" dirty="0">
              <a:solidFill>
                <a:srgbClr val="0098DB"/>
              </a:solidFill>
              <a:latin typeface="NotesEsa" pitchFamily="50" charset="0"/>
            </a:endParaRPr>
          </a:p>
        </p:txBody>
      </p:sp>
      <p:pic>
        <p:nvPicPr>
          <p:cNvPr id="12" name="Picture 19" descr="H:\ESTEC\Copies\Literature Survey Presentation 26-06-2011\ArrowNotesEsa.e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503" y="3192106"/>
            <a:ext cx="192867" cy="19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672523" y="3052800"/>
            <a:ext cx="2425839" cy="471600"/>
          </a:xfrm>
          <a:prstGeom prst="rect">
            <a:avLst/>
          </a:prstGeom>
          <a:solidFill>
            <a:srgbClr val="0098DB"/>
          </a:solidFill>
        </p:spPr>
        <p:txBody>
          <a:bodyPr wrap="none" tIns="36000" rIns="144000" bIns="36000" anchor="ctr" anchorCtr="0">
            <a:sp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600" b="1" kern="1200" baseline="0" dirty="0">
                <a:solidFill>
                  <a:schemeClr val="bg1"/>
                </a:solidFill>
                <a:latin typeface="NotesEsa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672523" y="3636000"/>
            <a:ext cx="2520031" cy="471600"/>
          </a:xfrm>
          <a:prstGeom prst="rect">
            <a:avLst/>
          </a:prstGeom>
          <a:solidFill>
            <a:srgbClr val="0098DB"/>
          </a:solidFill>
        </p:spPr>
        <p:txBody>
          <a:bodyPr wrap="none" tIns="36000" rIns="144000" bIns="36000" anchor="ctr" anchorCtr="0">
            <a:sp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  <a:defRPr lang="en-US" sz="2600" b="1" kern="1200" baseline="0" dirty="0">
                <a:solidFill>
                  <a:schemeClr val="bg1"/>
                </a:solidFill>
                <a:latin typeface="NotesEsa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ALL UPPERCASE</a:t>
            </a:r>
            <a:endParaRPr lang="en-US" dirty="0"/>
          </a:p>
        </p:txBody>
      </p:sp>
      <p:pic>
        <p:nvPicPr>
          <p:cNvPr id="18" name="Picture 10" descr="41_digital_logo_grey_HI"/>
          <p:cNvPicPr>
            <a:picLocks noChangeAspect="1" noChangeArrowheads="1"/>
          </p:cNvPicPr>
          <p:nvPr userDrawn="1"/>
        </p:nvPicPr>
        <p:blipFill>
          <a:blip r:embed="rId3" cstate="print">
            <a:lum bright="1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60363"/>
            <a:ext cx="1663700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9043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>
          <a:xfrm>
            <a:off x="-2613025" y="3429000"/>
            <a:ext cx="6451600" cy="6858000"/>
          </a:xfrm>
          <a:prstGeom prst="ellipse">
            <a:avLst/>
          </a:prstGeom>
          <a:noFill/>
          <a:ln w="20320">
            <a:solidFill>
              <a:srgbClr val="E3722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Oval 4"/>
          <p:cNvSpPr/>
          <p:nvPr userDrawn="1"/>
        </p:nvSpPr>
        <p:spPr>
          <a:xfrm>
            <a:off x="-3600450" y="498475"/>
            <a:ext cx="6451600" cy="6858000"/>
          </a:xfrm>
          <a:prstGeom prst="ellipse">
            <a:avLst/>
          </a:prstGeom>
          <a:noFill/>
          <a:ln w="20320">
            <a:solidFill>
              <a:srgbClr val="E3722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Oval 5"/>
          <p:cNvSpPr/>
          <p:nvPr userDrawn="1"/>
        </p:nvSpPr>
        <p:spPr>
          <a:xfrm>
            <a:off x="2733675" y="4283075"/>
            <a:ext cx="179388" cy="179388"/>
          </a:xfrm>
          <a:prstGeom prst="ellipse">
            <a:avLst/>
          </a:prstGeom>
          <a:solidFill>
            <a:srgbClr val="FFFFFF"/>
          </a:solidFill>
          <a:ln w="31750">
            <a:solidFill>
              <a:srgbClr val="E372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3" name="Picture 10" descr="41_digital_logo_grey_HI"/>
          <p:cNvPicPr>
            <a:picLocks noChangeAspect="1" noChangeArrowheads="1"/>
          </p:cNvPicPr>
          <p:nvPr userDrawn="1"/>
        </p:nvPicPr>
        <p:blipFill>
          <a:blip r:embed="rId2" cstate="print">
            <a:lum bright="1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60363"/>
            <a:ext cx="1663700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"/>
          <p:cNvSpPr txBox="1">
            <a:spLocks noChangeArrowheads="1"/>
          </p:cNvSpPr>
          <p:nvPr userDrawn="1"/>
        </p:nvSpPr>
        <p:spPr bwMode="auto">
          <a:xfrm>
            <a:off x="3311525" y="3052194"/>
            <a:ext cx="473555" cy="472813"/>
          </a:xfrm>
          <a:prstGeom prst="rect">
            <a:avLst/>
          </a:prstGeom>
          <a:solidFill>
            <a:srgbClr val="E37222"/>
          </a:solidFill>
          <a:ln>
            <a:noFill/>
          </a:ln>
        </p:spPr>
        <p:txBody>
          <a:bodyPr wrap="none" lIns="144000" tIns="36000" rIns="144000" bIns="360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600" b="1" dirty="0" smtClean="0">
                <a:solidFill>
                  <a:srgbClr val="E37222"/>
                </a:solidFill>
                <a:latin typeface="NotesEsa" pitchFamily="50" charset="0"/>
              </a:rPr>
              <a:t>T</a:t>
            </a:r>
            <a:endParaRPr lang="en-GB" sz="2600" b="1" dirty="0">
              <a:solidFill>
                <a:srgbClr val="E37222"/>
              </a:solidFill>
              <a:latin typeface="NotesEsa" pitchFamily="50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 userDrawn="1"/>
        </p:nvSpPr>
        <p:spPr bwMode="auto">
          <a:xfrm>
            <a:off x="3311525" y="3635395"/>
            <a:ext cx="473555" cy="472813"/>
          </a:xfrm>
          <a:prstGeom prst="rect">
            <a:avLst/>
          </a:prstGeom>
          <a:solidFill>
            <a:srgbClr val="E37222"/>
          </a:solidFill>
          <a:ln>
            <a:noFill/>
          </a:ln>
          <a:extLst/>
        </p:spPr>
        <p:txBody>
          <a:bodyPr wrap="none" lIns="144000" tIns="36000" rIns="144000" bIns="360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600" b="1" dirty="0" smtClean="0">
                <a:solidFill>
                  <a:srgbClr val="E37222"/>
                </a:solidFill>
                <a:latin typeface="NotesEsa" pitchFamily="50" charset="0"/>
              </a:rPr>
              <a:t>T</a:t>
            </a:r>
            <a:endParaRPr lang="en-GB" sz="2600" b="1" dirty="0">
              <a:solidFill>
                <a:srgbClr val="E37222"/>
              </a:solidFill>
              <a:latin typeface="NotesEsa" pitchFamily="50" charset="0"/>
            </a:endParaRPr>
          </a:p>
        </p:txBody>
      </p:sp>
      <p:pic>
        <p:nvPicPr>
          <p:cNvPr id="19" name="Picture 19" descr="H:\ESTEC\Copies\Literature Survey Presentation 26-06-2011\ArrowNotesEsa.em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503" y="3192106"/>
            <a:ext cx="192867" cy="19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672523" y="3052800"/>
            <a:ext cx="2425839" cy="471600"/>
          </a:xfrm>
          <a:prstGeom prst="rect">
            <a:avLst/>
          </a:prstGeom>
          <a:solidFill>
            <a:srgbClr val="E37222"/>
          </a:solidFill>
        </p:spPr>
        <p:txBody>
          <a:bodyPr wrap="none" tIns="36000" rIns="144000" bIns="36000" anchor="ctr" anchorCtr="0">
            <a:sp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600" b="1" kern="1200" baseline="0" dirty="0">
                <a:solidFill>
                  <a:schemeClr val="bg1"/>
                </a:solidFill>
                <a:latin typeface="NotesEsa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672523" y="3636000"/>
            <a:ext cx="2520031" cy="471600"/>
          </a:xfrm>
          <a:prstGeom prst="rect">
            <a:avLst/>
          </a:prstGeom>
          <a:solidFill>
            <a:srgbClr val="E37222"/>
          </a:solidFill>
        </p:spPr>
        <p:txBody>
          <a:bodyPr wrap="none" tIns="36000" rIns="144000" bIns="36000" anchor="ctr" anchorCtr="0">
            <a:sp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  <a:defRPr lang="en-US" sz="2600" b="1" kern="1200" baseline="0" dirty="0">
                <a:solidFill>
                  <a:schemeClr val="bg1"/>
                </a:solidFill>
                <a:latin typeface="NotesEsa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ALL UPPERCASE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426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>
          <a:xfrm>
            <a:off x="-2613025" y="3429000"/>
            <a:ext cx="6451600" cy="6858000"/>
          </a:xfrm>
          <a:prstGeom prst="ellipse">
            <a:avLst/>
          </a:prstGeom>
          <a:noFill/>
          <a:ln w="20320">
            <a:solidFill>
              <a:srgbClr val="00854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Oval 4"/>
          <p:cNvSpPr/>
          <p:nvPr userDrawn="1"/>
        </p:nvSpPr>
        <p:spPr>
          <a:xfrm>
            <a:off x="-3600450" y="498475"/>
            <a:ext cx="6451600" cy="6858000"/>
          </a:xfrm>
          <a:prstGeom prst="ellipse">
            <a:avLst/>
          </a:prstGeom>
          <a:noFill/>
          <a:ln w="20320">
            <a:solidFill>
              <a:srgbClr val="00854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Oval 5"/>
          <p:cNvSpPr/>
          <p:nvPr userDrawn="1"/>
        </p:nvSpPr>
        <p:spPr>
          <a:xfrm>
            <a:off x="2733675" y="4283075"/>
            <a:ext cx="179388" cy="179388"/>
          </a:xfrm>
          <a:prstGeom prst="ellipse">
            <a:avLst/>
          </a:prstGeom>
          <a:solidFill>
            <a:srgbClr val="FFFFFF"/>
          </a:solidFill>
          <a:ln w="31750">
            <a:solidFill>
              <a:srgbClr val="008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5" name="Picture 10" descr="41_digital_logo_grey_HI"/>
          <p:cNvPicPr>
            <a:picLocks noChangeAspect="1" noChangeArrowheads="1"/>
          </p:cNvPicPr>
          <p:nvPr userDrawn="1"/>
        </p:nvPicPr>
        <p:blipFill>
          <a:blip r:embed="rId2" cstate="print">
            <a:lum bright="1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60363"/>
            <a:ext cx="1663700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"/>
          <p:cNvSpPr txBox="1">
            <a:spLocks noChangeArrowheads="1"/>
          </p:cNvSpPr>
          <p:nvPr userDrawn="1"/>
        </p:nvSpPr>
        <p:spPr bwMode="auto">
          <a:xfrm>
            <a:off x="3311525" y="3052194"/>
            <a:ext cx="473555" cy="472813"/>
          </a:xfrm>
          <a:prstGeom prst="rect">
            <a:avLst/>
          </a:prstGeom>
          <a:solidFill>
            <a:srgbClr val="008542"/>
          </a:solidFill>
          <a:ln>
            <a:noFill/>
          </a:ln>
        </p:spPr>
        <p:txBody>
          <a:bodyPr wrap="none" lIns="144000" tIns="36000" rIns="144000" bIns="360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600" b="1" dirty="0" smtClean="0">
                <a:solidFill>
                  <a:srgbClr val="008542"/>
                </a:solidFill>
                <a:latin typeface="NotesEsa" pitchFamily="50" charset="0"/>
              </a:rPr>
              <a:t>T</a:t>
            </a:r>
            <a:endParaRPr lang="en-GB" sz="2600" b="1" dirty="0">
              <a:solidFill>
                <a:srgbClr val="008542"/>
              </a:solidFill>
              <a:latin typeface="NotesEsa" pitchFamily="50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 userDrawn="1"/>
        </p:nvSpPr>
        <p:spPr bwMode="auto">
          <a:xfrm>
            <a:off x="3311525" y="3635395"/>
            <a:ext cx="473555" cy="472813"/>
          </a:xfrm>
          <a:prstGeom prst="rect">
            <a:avLst/>
          </a:prstGeom>
          <a:solidFill>
            <a:srgbClr val="008542"/>
          </a:solidFill>
          <a:ln>
            <a:noFill/>
          </a:ln>
          <a:extLst/>
        </p:spPr>
        <p:txBody>
          <a:bodyPr wrap="none" lIns="144000" tIns="36000" rIns="144000" bIns="360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600" b="1" dirty="0" smtClean="0">
                <a:solidFill>
                  <a:srgbClr val="008542"/>
                </a:solidFill>
                <a:latin typeface="NotesEsa" pitchFamily="50" charset="0"/>
              </a:rPr>
              <a:t>T</a:t>
            </a:r>
            <a:endParaRPr lang="en-GB" sz="2600" b="1" dirty="0">
              <a:solidFill>
                <a:srgbClr val="008542"/>
              </a:solidFill>
              <a:latin typeface="NotesEsa" pitchFamily="50" charset="0"/>
            </a:endParaRPr>
          </a:p>
        </p:txBody>
      </p:sp>
      <p:pic>
        <p:nvPicPr>
          <p:cNvPr id="13" name="Picture 19" descr="H:\ESTEC\Copies\Literature Survey Presentation 26-06-2011\ArrowNotesEsa.em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503" y="3192106"/>
            <a:ext cx="192867" cy="19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672523" y="3052800"/>
            <a:ext cx="2425839" cy="471600"/>
          </a:xfrm>
          <a:prstGeom prst="rect">
            <a:avLst/>
          </a:prstGeom>
          <a:solidFill>
            <a:srgbClr val="008542"/>
          </a:solidFill>
        </p:spPr>
        <p:txBody>
          <a:bodyPr wrap="none" tIns="36000" rIns="144000" bIns="36000" anchor="ctr" anchorCtr="0">
            <a:sp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600" b="1" kern="1200" baseline="0" dirty="0">
                <a:solidFill>
                  <a:schemeClr val="bg1"/>
                </a:solidFill>
                <a:latin typeface="NotesEsa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672523" y="3636000"/>
            <a:ext cx="2520031" cy="471600"/>
          </a:xfrm>
          <a:prstGeom prst="rect">
            <a:avLst/>
          </a:prstGeom>
          <a:solidFill>
            <a:srgbClr val="008542"/>
          </a:solidFill>
        </p:spPr>
        <p:txBody>
          <a:bodyPr wrap="none" tIns="36000" rIns="144000" bIns="36000" anchor="ctr" anchorCtr="0">
            <a:sp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  <a:defRPr lang="en-US" sz="2600" b="1" kern="1200" baseline="0" dirty="0">
                <a:solidFill>
                  <a:schemeClr val="bg1"/>
                </a:solidFill>
                <a:latin typeface="NotesEsa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ALL UPPERCASE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918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>
          <a:xfrm>
            <a:off x="-406400" y="-4832350"/>
            <a:ext cx="6451600" cy="6858000"/>
          </a:xfrm>
          <a:prstGeom prst="ellipse">
            <a:avLst/>
          </a:prstGeom>
          <a:noFill/>
          <a:ln w="20320">
            <a:solidFill>
              <a:srgbClr val="0098DB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 userDrawn="1"/>
        </p:nvSpPr>
        <p:spPr>
          <a:xfrm>
            <a:off x="-2836863" y="-3657600"/>
            <a:ext cx="6451601" cy="6858000"/>
          </a:xfrm>
          <a:prstGeom prst="ellipse">
            <a:avLst/>
          </a:prstGeom>
          <a:noFill/>
          <a:ln w="20320">
            <a:solidFill>
              <a:srgbClr val="0098DB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Oval 9"/>
          <p:cNvSpPr/>
          <p:nvPr userDrawn="1"/>
        </p:nvSpPr>
        <p:spPr>
          <a:xfrm>
            <a:off x="2735263" y="1931988"/>
            <a:ext cx="179387" cy="179387"/>
          </a:xfrm>
          <a:prstGeom prst="ellipse">
            <a:avLst/>
          </a:prstGeom>
          <a:solidFill>
            <a:srgbClr val="FFFFFF"/>
          </a:solidFill>
          <a:ln w="31750">
            <a:solidFill>
              <a:srgbClr val="0098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1" name="Picture 10" descr="41_digital_logo_grey_HI"/>
          <p:cNvPicPr>
            <a:picLocks noChangeAspect="1" noChangeArrowheads="1"/>
          </p:cNvPicPr>
          <p:nvPr userDrawn="1"/>
        </p:nvPicPr>
        <p:blipFill>
          <a:blip r:embed="rId2" cstate="print">
            <a:lum bright="1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60363"/>
            <a:ext cx="1663700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"/>
          <p:cNvSpPr txBox="1">
            <a:spLocks noChangeArrowheads="1"/>
          </p:cNvSpPr>
          <p:nvPr userDrawn="1"/>
        </p:nvSpPr>
        <p:spPr bwMode="auto">
          <a:xfrm>
            <a:off x="3164171" y="2616594"/>
            <a:ext cx="473555" cy="472813"/>
          </a:xfrm>
          <a:prstGeom prst="rect">
            <a:avLst/>
          </a:prstGeom>
          <a:solidFill>
            <a:srgbClr val="0098DB"/>
          </a:solidFill>
          <a:ln>
            <a:noFill/>
          </a:ln>
        </p:spPr>
        <p:txBody>
          <a:bodyPr wrap="none" lIns="144000" tIns="36000" rIns="144000" bIns="360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600" b="1" dirty="0" smtClean="0">
                <a:solidFill>
                  <a:srgbClr val="0098DB"/>
                </a:solidFill>
                <a:latin typeface="NotesEsa" pitchFamily="50" charset="0"/>
              </a:rPr>
              <a:t>T</a:t>
            </a:r>
            <a:endParaRPr lang="en-GB" sz="2600" b="1" dirty="0">
              <a:solidFill>
                <a:srgbClr val="0098DB"/>
              </a:solidFill>
              <a:latin typeface="NotesEsa" pitchFamily="50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 userDrawn="1"/>
        </p:nvSpPr>
        <p:spPr bwMode="auto">
          <a:xfrm>
            <a:off x="3164171" y="3199795"/>
            <a:ext cx="473555" cy="472813"/>
          </a:xfrm>
          <a:prstGeom prst="rect">
            <a:avLst/>
          </a:prstGeom>
          <a:solidFill>
            <a:srgbClr val="0098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36000" rIns="144000" bIns="360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600" b="1" dirty="0" smtClean="0">
                <a:solidFill>
                  <a:srgbClr val="0098DB"/>
                </a:solidFill>
                <a:latin typeface="NotesEsa" pitchFamily="50" charset="0"/>
              </a:rPr>
              <a:t>T</a:t>
            </a:r>
            <a:endParaRPr lang="en-GB" sz="2600" b="1" dirty="0">
              <a:solidFill>
                <a:srgbClr val="0098DB"/>
              </a:solidFill>
              <a:latin typeface="NotesEsa" pitchFamily="50" charset="0"/>
            </a:endParaRPr>
          </a:p>
        </p:txBody>
      </p:sp>
      <p:pic>
        <p:nvPicPr>
          <p:cNvPr id="14" name="Picture 19" descr="H:\ESTEC\Copies\Literature Survey Presentation 26-06-2011\ArrowNotesEsa.em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149" y="2756506"/>
            <a:ext cx="192867" cy="19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525169" y="2617200"/>
            <a:ext cx="2425839" cy="471600"/>
          </a:xfrm>
          <a:prstGeom prst="rect">
            <a:avLst/>
          </a:prstGeom>
          <a:solidFill>
            <a:srgbClr val="0098DB"/>
          </a:solidFill>
        </p:spPr>
        <p:txBody>
          <a:bodyPr wrap="none" tIns="36000" rIns="144000" bIns="36000" anchor="ctr" anchorCtr="0">
            <a:sp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600" b="1" kern="1200" baseline="0" dirty="0">
                <a:solidFill>
                  <a:schemeClr val="bg1"/>
                </a:solidFill>
                <a:latin typeface="NotesEsa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525169" y="3200400"/>
            <a:ext cx="2520031" cy="471600"/>
          </a:xfrm>
          <a:prstGeom prst="rect">
            <a:avLst/>
          </a:prstGeom>
          <a:solidFill>
            <a:srgbClr val="0098DB"/>
          </a:solidFill>
        </p:spPr>
        <p:txBody>
          <a:bodyPr wrap="none" tIns="36000" rIns="144000" bIns="36000" anchor="ctr" anchorCtr="0">
            <a:sp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  <a:defRPr lang="en-US" sz="2600" b="1" kern="1200" baseline="0" dirty="0">
                <a:solidFill>
                  <a:schemeClr val="bg1"/>
                </a:solidFill>
                <a:latin typeface="NotesEsa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ALL UPPERCASE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674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>
          <a:xfrm>
            <a:off x="7505700" y="1243013"/>
            <a:ext cx="6451600" cy="6858000"/>
          </a:xfrm>
          <a:prstGeom prst="ellipse">
            <a:avLst/>
          </a:prstGeom>
          <a:noFill/>
          <a:ln w="20320">
            <a:solidFill>
              <a:srgbClr val="D0103A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Oval 4"/>
          <p:cNvSpPr/>
          <p:nvPr userDrawn="1"/>
        </p:nvSpPr>
        <p:spPr>
          <a:xfrm>
            <a:off x="5630863" y="5011738"/>
            <a:ext cx="6451600" cy="6858000"/>
          </a:xfrm>
          <a:prstGeom prst="ellipse">
            <a:avLst/>
          </a:prstGeom>
          <a:noFill/>
          <a:ln w="20320">
            <a:solidFill>
              <a:srgbClr val="D0103A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Oval 5"/>
          <p:cNvSpPr/>
          <p:nvPr userDrawn="1"/>
        </p:nvSpPr>
        <p:spPr>
          <a:xfrm>
            <a:off x="7464425" y="5216525"/>
            <a:ext cx="179388" cy="180975"/>
          </a:xfrm>
          <a:prstGeom prst="ellipse">
            <a:avLst/>
          </a:prstGeom>
          <a:solidFill>
            <a:srgbClr val="FFFFFF"/>
          </a:solidFill>
          <a:ln w="31750">
            <a:solidFill>
              <a:srgbClr val="D010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1" name="Picture 10" descr="41_digital_logo_grey_HI"/>
          <p:cNvPicPr>
            <a:picLocks noChangeAspect="1" noChangeArrowheads="1"/>
          </p:cNvPicPr>
          <p:nvPr userDrawn="1"/>
        </p:nvPicPr>
        <p:blipFill>
          <a:blip r:embed="rId2" cstate="print">
            <a:lum bright="1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60363"/>
            <a:ext cx="1663700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2"/>
          <p:cNvSpPr txBox="1">
            <a:spLocks noChangeArrowheads="1"/>
          </p:cNvSpPr>
          <p:nvPr userDrawn="1"/>
        </p:nvSpPr>
        <p:spPr bwMode="auto">
          <a:xfrm>
            <a:off x="3602370" y="3747519"/>
            <a:ext cx="473555" cy="472813"/>
          </a:xfrm>
          <a:prstGeom prst="rect">
            <a:avLst/>
          </a:prstGeom>
          <a:solidFill>
            <a:srgbClr val="D0103A"/>
          </a:solidFill>
          <a:ln>
            <a:noFill/>
          </a:ln>
        </p:spPr>
        <p:txBody>
          <a:bodyPr wrap="none" lIns="144000" tIns="36000" rIns="144000" bIns="360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600" b="1" dirty="0" smtClean="0">
                <a:solidFill>
                  <a:srgbClr val="D0103A"/>
                </a:solidFill>
                <a:latin typeface="NotesEsa" pitchFamily="50" charset="0"/>
              </a:rPr>
              <a:t>T</a:t>
            </a:r>
            <a:endParaRPr lang="en-GB" sz="2600" b="1" dirty="0">
              <a:solidFill>
                <a:srgbClr val="D0103A"/>
              </a:solidFill>
              <a:latin typeface="NotesEsa" pitchFamily="50" charset="0"/>
            </a:endParaRPr>
          </a:p>
        </p:txBody>
      </p:sp>
      <p:sp>
        <p:nvSpPr>
          <p:cNvPr id="23" name="Text Box 9"/>
          <p:cNvSpPr txBox="1">
            <a:spLocks noChangeArrowheads="1"/>
          </p:cNvSpPr>
          <p:nvPr userDrawn="1"/>
        </p:nvSpPr>
        <p:spPr bwMode="auto">
          <a:xfrm>
            <a:off x="3602370" y="4330720"/>
            <a:ext cx="473555" cy="472813"/>
          </a:xfrm>
          <a:prstGeom prst="rect">
            <a:avLst/>
          </a:prstGeom>
          <a:solidFill>
            <a:srgbClr val="D0103A"/>
          </a:solidFill>
          <a:ln>
            <a:noFill/>
          </a:ln>
          <a:extLst/>
        </p:spPr>
        <p:txBody>
          <a:bodyPr wrap="none" lIns="144000" tIns="36000" rIns="144000" bIns="360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600" b="1" dirty="0" smtClean="0">
                <a:solidFill>
                  <a:srgbClr val="D0103A"/>
                </a:solidFill>
                <a:latin typeface="NotesEsa" pitchFamily="50" charset="0"/>
              </a:rPr>
              <a:t>T</a:t>
            </a:r>
            <a:endParaRPr lang="en-GB" sz="2600" b="1" dirty="0">
              <a:solidFill>
                <a:srgbClr val="D0103A"/>
              </a:solidFill>
              <a:latin typeface="NotesEsa" pitchFamily="50" charset="0"/>
            </a:endParaRPr>
          </a:p>
        </p:txBody>
      </p:sp>
      <p:pic>
        <p:nvPicPr>
          <p:cNvPr id="24" name="Picture 19" descr="H:\ESTEC\Copies\Literature Survey Presentation 26-06-2011\ArrowNotesEsa.em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348" y="3887431"/>
            <a:ext cx="192867" cy="19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963368" y="3748125"/>
            <a:ext cx="2425839" cy="471600"/>
          </a:xfrm>
          <a:prstGeom prst="rect">
            <a:avLst/>
          </a:prstGeom>
          <a:solidFill>
            <a:srgbClr val="D0103A"/>
          </a:solidFill>
        </p:spPr>
        <p:txBody>
          <a:bodyPr wrap="none" tIns="36000" rIns="144000" bIns="36000" anchor="ctr" anchorCtr="0">
            <a:sp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600" b="1" kern="1200" baseline="0" dirty="0">
                <a:solidFill>
                  <a:schemeClr val="bg1"/>
                </a:solidFill>
                <a:latin typeface="NotesEsa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963368" y="4331325"/>
            <a:ext cx="2520031" cy="471600"/>
          </a:xfrm>
          <a:prstGeom prst="rect">
            <a:avLst/>
          </a:prstGeom>
          <a:solidFill>
            <a:srgbClr val="D0103A"/>
          </a:solidFill>
        </p:spPr>
        <p:txBody>
          <a:bodyPr wrap="none" tIns="36000" rIns="144000" bIns="36000" anchor="ctr" anchorCtr="0">
            <a:sp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  <a:defRPr lang="en-US" sz="2600" b="1" kern="1200" baseline="0" dirty="0">
                <a:solidFill>
                  <a:schemeClr val="bg1"/>
                </a:solidFill>
                <a:latin typeface="NotesEsa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ALL UPPERCASE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921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6" r:id="rId2"/>
    <p:sldLayoutId id="2147483937" r:id="rId3"/>
    <p:sldLayoutId id="2147483931" r:id="rId4"/>
    <p:sldLayoutId id="2147483932" r:id="rId5"/>
    <p:sldLayoutId id="2147483934" r:id="rId6"/>
    <p:sldLayoutId id="2147483935" r:id="rId7"/>
    <p:sldLayoutId id="2147483933" r:id="rId8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rabicPeriod"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1227138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lphaLcPeriod"/>
        <a:defRPr sz="1600">
          <a:solidFill>
            <a:schemeClr val="bg2"/>
          </a:solidFill>
          <a:latin typeface="+mn-lt"/>
        </a:defRPr>
      </a:lvl2pPr>
      <a:lvl3pPr marL="1825625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3pPr>
      <a:lvl4pPr marL="2424113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4pPr>
      <a:lvl5pPr marL="30226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997600" y="4890373"/>
            <a:ext cx="6087912" cy="477054"/>
          </a:xfrm>
        </p:spPr>
        <p:txBody>
          <a:bodyPr/>
          <a:lstStyle/>
          <a:p>
            <a:r>
              <a:rPr lang="en-GB" dirty="0"/>
              <a:t>SPANviewer </a:t>
            </a:r>
            <a:r>
              <a:rPr lang="en-GB" dirty="0" smtClean="0"/>
              <a:t>-</a:t>
            </a:r>
            <a:r>
              <a:rPr lang="en-GB" dirty="0"/>
              <a:t> A Visualization </a:t>
            </a:r>
            <a:r>
              <a:rPr lang="en-GB" dirty="0" smtClean="0"/>
              <a:t>Tool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8267799" y="6252971"/>
            <a:ext cx="993862" cy="271677"/>
          </a:xfrm>
        </p:spPr>
        <p:txBody>
          <a:bodyPr/>
          <a:lstStyle/>
          <a:p>
            <a:r>
              <a:rPr lang="de-DE" dirty="0" smtClean="0"/>
              <a:t>16/05/2013</a:t>
            </a:r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Stefan Kimmer</a:t>
            </a:r>
            <a:endParaRPr lang="de-D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73099" y="5432400"/>
            <a:ext cx="6476440" cy="477054"/>
          </a:xfrm>
        </p:spPr>
        <p:txBody>
          <a:bodyPr/>
          <a:lstStyle/>
          <a:p>
            <a:r>
              <a:rPr lang="en-GB" dirty="0" smtClean="0"/>
              <a:t>for Advanced Robotics Applications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561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Software Architecture and Concepts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4688" y="591592"/>
            <a:ext cx="6716712" cy="696986"/>
          </a:xfrm>
        </p:spPr>
        <p:txBody>
          <a:bodyPr/>
          <a:lstStyle/>
          <a:p>
            <a:r>
              <a:rPr lang="de-DE" dirty="0"/>
              <a:t>Sotware Concepts – the XML file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54626" y="2647939"/>
            <a:ext cx="4812981" cy="369581"/>
          </a:xfrm>
        </p:spPr>
        <p:txBody>
          <a:bodyPr/>
          <a:lstStyle/>
          <a:p>
            <a:r>
              <a:rPr lang="en-US" dirty="0"/>
              <a:t>Scene Definition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2"/>
          </p:nvPr>
        </p:nvSpPr>
        <p:spPr>
          <a:xfrm>
            <a:off x="665916" y="2905570"/>
            <a:ext cx="4777755" cy="89869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Robotics </a:t>
            </a:r>
            <a:r>
              <a:rPr lang="en-US" b="1" dirty="0" smtClean="0"/>
              <a:t>structures</a:t>
            </a:r>
            <a:r>
              <a:rPr lang="en-US" dirty="0" smtClean="0"/>
              <a:t> 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E.g.: Parallel structure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SPANviewer | Stefan Kimmer | ESA Telerobotics and Haptics Laboratory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28185" y="3804260"/>
            <a:ext cx="671711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/>
            <a:r>
              <a:rPr lang="en-US" sz="1400" dirty="0">
                <a:latin typeface="Courier New" pitchFamily="49" charset="0"/>
                <a:cs typeface="Courier New" pitchFamily="49" charset="0"/>
              </a:rPr>
              <a:t>&lt;?xml version="1.0"?&gt;</a:t>
            </a:r>
          </a:p>
          <a:p>
            <a:pPr defTabSz="360000"/>
            <a:r>
              <a:rPr lang="en-US" sz="1400" dirty="0">
                <a:latin typeface="Courier New" pitchFamily="49" charset="0"/>
                <a:cs typeface="Courier New" pitchFamily="49" charset="0"/>
              </a:rPr>
              <a:t>&lt;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world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xmlns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="ESA-Telerobotics-Lab-SPAN"&gt;</a:t>
            </a:r>
          </a:p>
          <a:p>
            <a:pPr defTabSz="360000"/>
            <a:r>
              <a:rPr lang="en-US" sz="1400" dirty="0">
                <a:latin typeface="Courier New" pitchFamily="49" charset="0"/>
                <a:cs typeface="Courier New" pitchFamily="49" charset="0"/>
              </a:rPr>
              <a:t>	&lt;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scene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units="0.2"&gt;</a:t>
            </a:r>
          </a:p>
          <a:p>
            <a:pPr defTabSz="360000"/>
            <a:r>
              <a:rPr lang="en-US" sz="1400" dirty="0">
                <a:latin typeface="Courier New" pitchFamily="49" charset="0"/>
                <a:cs typeface="Courier New" pitchFamily="49" charset="0"/>
              </a:rPr>
              <a:t>		&lt;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structure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convention="dh"&gt;</a:t>
            </a:r>
          </a:p>
          <a:p>
            <a:pPr defTabSz="360000"/>
            <a:r>
              <a:rPr lang="en-US" sz="1400" dirty="0">
                <a:latin typeface="Courier New" pitchFamily="49" charset="0"/>
                <a:cs typeface="Courier New" pitchFamily="49" charset="0"/>
              </a:rPr>
              <a:t>			&lt;joint d="0.5“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theta=“0” a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="0" alpha="-1.5708"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/&gt;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pPr defTabSz="360000"/>
            <a:r>
              <a:rPr lang="en-US" sz="1400" dirty="0">
                <a:latin typeface="Courier New" pitchFamily="49" charset="0"/>
                <a:cs typeface="Courier New" pitchFamily="49" charset="0"/>
              </a:rPr>
              <a:t>			&lt;joint d="0“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theta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=“0” a="0.5"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alpha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="1.5708"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/&gt;</a:t>
            </a:r>
          </a:p>
          <a:p>
            <a:pPr defTabSz="360000"/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		&lt;/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structure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&gt;</a:t>
            </a:r>
          </a:p>
          <a:p>
            <a:pPr defTabSz="360000"/>
            <a:r>
              <a:rPr lang="en-US" sz="1400" dirty="0">
                <a:latin typeface="Courier New" pitchFamily="49" charset="0"/>
                <a:cs typeface="Courier New" pitchFamily="49" charset="0"/>
              </a:rPr>
              <a:t>	&lt;/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scene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&gt;</a:t>
            </a:r>
          </a:p>
          <a:p>
            <a:pPr defTabSz="360000"/>
            <a:r>
              <a:rPr lang="en-US" sz="1400" dirty="0">
                <a:latin typeface="Courier New" pitchFamily="49" charset="0"/>
                <a:cs typeface="Courier New" pitchFamily="49" charset="0"/>
              </a:rPr>
              <a:t>&lt;/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world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&gt;</a:t>
            </a:r>
          </a:p>
        </p:txBody>
      </p:sp>
      <p:pic>
        <p:nvPicPr>
          <p:cNvPr id="2050" name="Picture 2" descr="D:\workcopies\Papers\SPANviewer\Figures\SimpleParallelJoi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08392">
            <a:off x="6223383" y="2225071"/>
            <a:ext cx="2871418" cy="279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 bwMode="auto">
              <a:xfrm>
                <a:off x="444379" y="5912939"/>
                <a:ext cx="4845466" cy="276999"/>
              </a:xfrm>
              <a:prstGeom prst="rect">
                <a:avLst/>
              </a:prstGeom>
              <a:ln/>
              <a:ex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432000" tIns="0" rIns="18000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dirty="0" smtClean="0">
                    <a:solidFill>
                      <a:schemeClr val="tx1"/>
                    </a:solidFill>
                    <a:latin typeface="NotesEsa" pitchFamily="50" charset="0"/>
                  </a:rPr>
                  <a:t>=&gt; Denavit-Hartenberg parameters:  d,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  <a:latin typeface="NotesEsa" pitchFamily="50" charset="0"/>
                  </a:rPr>
                  <a:t>, a,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𝛼</m:t>
                    </m:r>
                  </m:oMath>
                </a14:m>
                <a:endParaRPr lang="en-US" dirty="0">
                  <a:solidFill>
                    <a:schemeClr val="tx1"/>
                  </a:solidFill>
                  <a:latin typeface="NotesEsa" pitchFamily="50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4379" y="5912939"/>
                <a:ext cx="4845466" cy="276999"/>
              </a:xfrm>
              <a:prstGeom prst="rect">
                <a:avLst/>
              </a:prstGeom>
              <a:blipFill rotWithShape="1">
                <a:blip r:embed="rId3"/>
                <a:stretch>
                  <a:fillRect t="-20408" b="-44898"/>
                </a:stretch>
              </a:blipFill>
              <a:ln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Placeholder 3"/>
          <p:cNvSpPr txBox="1">
            <a:spLocks/>
          </p:cNvSpPr>
          <p:nvPr/>
        </p:nvSpPr>
        <p:spPr>
          <a:xfrm>
            <a:off x="554626" y="1403466"/>
            <a:ext cx="4812981" cy="72763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sz="1600" b="1">
                <a:solidFill>
                  <a:srgbClr val="0098DB"/>
                </a:solidFill>
                <a:latin typeface="+mn-lt"/>
                <a:ea typeface="+mn-ea"/>
                <a:cs typeface="+mn-cs"/>
              </a:defRPr>
            </a:lvl1pPr>
            <a:lvl2pPr marL="1227138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+mn-lt"/>
              </a:defRPr>
            </a:lvl2pPr>
            <a:lvl3pPr marL="1825625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3pPr>
            <a:lvl4pPr marL="2424113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4pPr>
            <a:lvl5pPr marL="30226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kern="0" dirty="0" smtClean="0"/>
              <a:t>Input</a:t>
            </a:r>
          </a:p>
          <a:p>
            <a:endParaRPr lang="en-US" kern="0" dirty="0"/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665916" y="1661097"/>
            <a:ext cx="4777755" cy="1013737"/>
          </a:xfrm>
          <a:prstGeom prst="rect">
            <a:avLst/>
          </a:prstGeom>
        </p:spPr>
        <p:txBody>
          <a:bodyPr/>
          <a:lstStyle>
            <a:lvl1pPr marL="342000" indent="-342000" algn="l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None/>
              <a:defRPr sz="1600" b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457200" algn="l" rtl="0" eaLnBrk="1" fontAlgn="base" hangingPunct="1">
              <a:lnSpc>
                <a:spcPct val="100000"/>
              </a:lnSpc>
              <a:spcBef>
                <a:spcPts val="384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813600" indent="-356400" algn="l" rtl="0" eaLnBrk="1" fontAlgn="base" hangingPunct="1">
              <a:lnSpc>
                <a:spcPct val="150000"/>
              </a:lnSpc>
              <a:spcBef>
                <a:spcPts val="384"/>
              </a:spcBef>
              <a:spcAft>
                <a:spcPct val="0"/>
              </a:spcAft>
              <a:buClr>
                <a:schemeClr val="accent1"/>
              </a:buClr>
              <a:buFont typeface="Courier New" pitchFamily="49" charset="0"/>
              <a:buChar char="o"/>
              <a:defRPr sz="1600">
                <a:solidFill>
                  <a:schemeClr val="tx1"/>
                </a:solidFill>
                <a:latin typeface="+mn-lt"/>
              </a:defRPr>
            </a:lvl3pPr>
            <a:lvl4pPr marL="1152000" indent="-270000" algn="l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∙"/>
              <a:defRPr sz="1600">
                <a:solidFill>
                  <a:schemeClr val="tx1"/>
                </a:solidFill>
                <a:latin typeface="+mn-lt"/>
              </a:defRPr>
            </a:lvl4pPr>
            <a:lvl5pPr marL="1476000" indent="-288000" algn="l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800000" indent="-288000" algn="l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6pPr>
            <a:lvl7pPr marL="2124000" indent="-288000" algn="l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448000" indent="-288000" algn="l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772000" indent="-288000" algn="l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kern="0" dirty="0" smtClean="0"/>
              <a:t>One XML file as input</a:t>
            </a:r>
          </a:p>
          <a:p>
            <a:pPr lvl="2">
              <a:buFont typeface="Arial" pitchFamily="34" charset="0"/>
              <a:buChar char="•"/>
            </a:pPr>
            <a:r>
              <a:rPr lang="en-US" b="1" kern="0" dirty="0" smtClean="0"/>
              <a:t>World</a:t>
            </a:r>
            <a:r>
              <a:rPr lang="en-US" kern="0" dirty="0" smtClean="0"/>
              <a:t> as root element </a:t>
            </a:r>
          </a:p>
          <a:p>
            <a:pPr lvl="2">
              <a:buFont typeface="Arial" pitchFamily="34" charset="0"/>
              <a:buChar char="•"/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40065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Software Architecture and Concepts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4688" y="591592"/>
            <a:ext cx="6716712" cy="354712"/>
          </a:xfrm>
        </p:spPr>
        <p:txBody>
          <a:bodyPr/>
          <a:lstStyle/>
          <a:p>
            <a:r>
              <a:rPr lang="de-DE" dirty="0"/>
              <a:t>Sotware </a:t>
            </a:r>
            <a:r>
              <a:rPr lang="de-DE" dirty="0" smtClean="0"/>
              <a:t>Concepts – the XML file</a:t>
            </a:r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6328" y="1495033"/>
            <a:ext cx="8586000" cy="354712"/>
          </a:xfrm>
        </p:spPr>
        <p:txBody>
          <a:bodyPr/>
          <a:lstStyle/>
          <a:p>
            <a:r>
              <a:rPr lang="en-US" dirty="0" smtClean="0"/>
              <a:t>Scene Definition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2"/>
          </p:nvPr>
        </p:nvSpPr>
        <p:spPr>
          <a:xfrm>
            <a:off x="665917" y="1775023"/>
            <a:ext cx="5247774" cy="4132731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Series structure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The hierarchical nature of the XML allows straight forward kinematic chaining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SPANviewer | Stefan Kimmer | ESA Telerobotics and Haptics Laboratory</a:t>
            </a:r>
            <a:endParaRPr lang="en-US" dirty="0"/>
          </a:p>
        </p:txBody>
      </p:sp>
      <p:pic>
        <p:nvPicPr>
          <p:cNvPr id="1026" name="Picture 2" descr="D:\workcopies\Papers\SPANviewer\Figures\SimpleSeriesJoi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770" y="2290272"/>
            <a:ext cx="3410198" cy="351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8005" y="3297300"/>
            <a:ext cx="566586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/>
            <a:r>
              <a:rPr lang="en-US" sz="1400" dirty="0">
                <a:latin typeface="Courier New" pitchFamily="49" charset="0"/>
                <a:cs typeface="Courier New" pitchFamily="49" charset="0"/>
              </a:rPr>
              <a:t>&lt;?xml version="1.0"?&gt;</a:t>
            </a:r>
          </a:p>
          <a:p>
            <a:pPr defTabSz="360000"/>
            <a:r>
              <a:rPr lang="en-US" sz="1400" dirty="0">
                <a:latin typeface="Courier New" pitchFamily="49" charset="0"/>
                <a:cs typeface="Courier New" pitchFamily="49" charset="0"/>
              </a:rPr>
              <a:t>&lt;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world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xmlns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="ESA-Telerobotics-Lab-SPAN"&gt;</a:t>
            </a:r>
          </a:p>
          <a:p>
            <a:pPr defTabSz="360000"/>
            <a:r>
              <a:rPr lang="en-US" sz="1400" dirty="0">
                <a:latin typeface="Courier New" pitchFamily="49" charset="0"/>
                <a:cs typeface="Courier New" pitchFamily="49" charset="0"/>
              </a:rPr>
              <a:t>	&lt;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scene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units="0.2"&gt;</a:t>
            </a:r>
          </a:p>
          <a:p>
            <a:pPr defTabSz="360000"/>
            <a:r>
              <a:rPr lang="en-US" sz="1400" dirty="0">
                <a:latin typeface="Courier New" pitchFamily="49" charset="0"/>
                <a:cs typeface="Courier New" pitchFamily="49" charset="0"/>
              </a:rPr>
              <a:t>		&lt;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structure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convention="dh"&gt;</a:t>
            </a:r>
          </a:p>
          <a:p>
            <a:pPr defTabSz="360000"/>
            <a:r>
              <a:rPr lang="en-US" sz="1400" dirty="0">
                <a:latin typeface="Courier New" pitchFamily="49" charset="0"/>
                <a:cs typeface="Courier New" pitchFamily="49" charset="0"/>
              </a:rPr>
              <a:t>			&lt;joint d="0.5“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a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="0" alpha="-1.5708"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&gt;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pPr defTabSz="360000"/>
            <a:r>
              <a:rPr lang="en-US" sz="1400" dirty="0">
                <a:latin typeface="Courier New" pitchFamily="49" charset="0"/>
                <a:cs typeface="Courier New" pitchFamily="49" charset="0"/>
              </a:rPr>
              <a:t>				&lt;joint d="0“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a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="0.5" alpha="1.5708"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/&gt;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pPr defTabSz="360000"/>
            <a:r>
              <a:rPr lang="en-US" sz="1400" dirty="0">
                <a:latin typeface="Courier New" pitchFamily="49" charset="0"/>
                <a:cs typeface="Courier New" pitchFamily="49" charset="0"/>
              </a:rPr>
              <a:t>			&lt;/joint&gt;</a:t>
            </a:r>
          </a:p>
          <a:p>
            <a:pPr defTabSz="360000"/>
            <a:r>
              <a:rPr lang="en-US" sz="1400" dirty="0">
                <a:latin typeface="Courier New" pitchFamily="49" charset="0"/>
                <a:cs typeface="Courier New" pitchFamily="49" charset="0"/>
              </a:rPr>
              <a:t>		&lt;/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structure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&gt;</a:t>
            </a:r>
          </a:p>
          <a:p>
            <a:pPr defTabSz="360000"/>
            <a:r>
              <a:rPr lang="en-US" sz="1400" dirty="0">
                <a:latin typeface="Courier New" pitchFamily="49" charset="0"/>
                <a:cs typeface="Courier New" pitchFamily="49" charset="0"/>
              </a:rPr>
              <a:t>	&lt;/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scene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&gt;</a:t>
            </a:r>
          </a:p>
          <a:p>
            <a:pPr defTabSz="360000"/>
            <a:r>
              <a:rPr lang="en-US" sz="1400" dirty="0">
                <a:latin typeface="Courier New" pitchFamily="49" charset="0"/>
                <a:cs typeface="Courier New" pitchFamily="49" charset="0"/>
              </a:rPr>
              <a:t>&lt;/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world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87723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Software Architecture and Concepts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4688" y="591592"/>
            <a:ext cx="6716712" cy="696986"/>
          </a:xfrm>
        </p:spPr>
        <p:txBody>
          <a:bodyPr/>
          <a:lstStyle/>
          <a:p>
            <a:r>
              <a:rPr lang="de-DE" dirty="0"/>
              <a:t>Sotware Concepts – the XML file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6328" y="1495033"/>
            <a:ext cx="8586000" cy="354712"/>
          </a:xfrm>
        </p:spPr>
        <p:txBody>
          <a:bodyPr/>
          <a:lstStyle/>
          <a:p>
            <a:r>
              <a:rPr lang="en-US" dirty="0" smtClean="0"/>
              <a:t>Camera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2"/>
          </p:nvPr>
        </p:nvSpPr>
        <p:spPr>
          <a:xfrm>
            <a:off x="643057" y="1778992"/>
            <a:ext cx="4538544" cy="1024433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Defines a view point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Opens a separate window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SPANviewer | Stefan Kimmer | ESA Telerobotics and Haptics Laboratory</a:t>
            </a:r>
            <a:endParaRPr lang="en-US" dirty="0"/>
          </a:p>
        </p:txBody>
      </p:sp>
      <p:pic>
        <p:nvPicPr>
          <p:cNvPr id="3074" name="Picture 2" descr="D:\workcopies\Papers\SPANviewer\Figures\monocamera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060" y="1657886"/>
            <a:ext cx="4363512" cy="173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99106" y="2803425"/>
            <a:ext cx="56658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/>
            <a:r>
              <a:rPr lang="en-US" sz="1200" dirty="0">
                <a:latin typeface="Courier New" pitchFamily="49" charset="0"/>
                <a:cs typeface="Courier New" pitchFamily="49" charset="0"/>
              </a:rPr>
              <a:t>&lt;?xml version="1.0"?&gt;</a:t>
            </a:r>
          </a:p>
          <a:p>
            <a:pPr defTabSz="360000"/>
            <a:r>
              <a:rPr lang="en-US" sz="1200" dirty="0">
                <a:latin typeface="Courier New" pitchFamily="49" charset="0"/>
                <a:cs typeface="Courier New" pitchFamily="49" charset="0"/>
              </a:rPr>
              <a:t>&lt;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world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xmlns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="ESA-Telerobotics-Lab-SPAN"&gt;</a:t>
            </a:r>
          </a:p>
          <a:p>
            <a:pPr defTabSz="360000"/>
            <a:r>
              <a:rPr lang="en-US" sz="1200" dirty="0">
                <a:latin typeface="Courier New" pitchFamily="49" charset="0"/>
                <a:cs typeface="Courier New" pitchFamily="49" charset="0"/>
              </a:rPr>
              <a:t>	&lt;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camera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&gt;</a:t>
            </a:r>
          </a:p>
          <a:p>
            <a:pPr defTabSz="360000"/>
            <a:r>
              <a:rPr lang="en-US" sz="1200" dirty="0">
                <a:latin typeface="Courier New" pitchFamily="49" charset="0"/>
                <a:cs typeface="Courier New" pitchFamily="49" charset="0"/>
              </a:rPr>
              <a:t>		&lt;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monocamera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window_title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="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monocamera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 X"&gt;</a:t>
            </a:r>
          </a:p>
          <a:p>
            <a:pPr defTabSz="360000"/>
            <a:r>
              <a:rPr lang="en-US" sz="1200" dirty="0">
                <a:latin typeface="Courier New" pitchFamily="49" charset="0"/>
                <a:cs typeface="Courier New" pitchFamily="49" charset="0"/>
              </a:rPr>
              <a:t>			&lt;pose x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="100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" y="0" /&gt;</a:t>
            </a:r>
          </a:p>
          <a:p>
            <a:pPr defTabSz="360000"/>
            <a:r>
              <a:rPr lang="en-US" sz="1200" dirty="0">
                <a:latin typeface="Courier New" pitchFamily="49" charset="0"/>
                <a:cs typeface="Courier New" pitchFamily="49" charset="0"/>
              </a:rPr>
              <a:t>		&lt;/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monocamera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&gt;</a:t>
            </a:r>
          </a:p>
          <a:p>
            <a:pPr defTabSz="360000"/>
            <a:r>
              <a:rPr lang="en-US" sz="1200" dirty="0">
                <a:latin typeface="Courier New" pitchFamily="49" charset="0"/>
                <a:cs typeface="Courier New" pitchFamily="49" charset="0"/>
              </a:rPr>
              <a:t>		&lt;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monocamera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window_title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="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monocamera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 Y"&gt;</a:t>
            </a:r>
          </a:p>
          <a:p>
            <a:pPr defTabSz="360000"/>
            <a:r>
              <a:rPr lang="en-US" sz="1200" dirty="0">
                <a:latin typeface="Courier New" pitchFamily="49" charset="0"/>
                <a:cs typeface="Courier New" pitchFamily="49" charset="0"/>
              </a:rPr>
              <a:t>			&lt;pose x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="0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" y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="100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" /&gt;</a:t>
            </a:r>
          </a:p>
          <a:p>
            <a:pPr defTabSz="360000"/>
            <a:r>
              <a:rPr lang="en-US" sz="1200" dirty="0">
                <a:latin typeface="Courier New" pitchFamily="49" charset="0"/>
                <a:cs typeface="Courier New" pitchFamily="49" charset="0"/>
              </a:rPr>
              <a:t>		&lt;/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monocamera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&gt;</a:t>
            </a:r>
          </a:p>
          <a:p>
            <a:pPr defTabSz="360000"/>
            <a:r>
              <a:rPr lang="en-US" sz="1200" dirty="0">
                <a:latin typeface="Courier New" pitchFamily="49" charset="0"/>
                <a:cs typeface="Courier New" pitchFamily="49" charset="0"/>
              </a:rPr>
              <a:t>		&lt;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stereocamera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&gt;</a:t>
            </a:r>
          </a:p>
          <a:p>
            <a:pPr defTabSz="360000"/>
            <a:r>
              <a:rPr lang="en-US" sz="1200" dirty="0">
                <a:latin typeface="Courier New" pitchFamily="49" charset="0"/>
                <a:cs typeface="Courier New" pitchFamily="49" charset="0"/>
              </a:rPr>
              <a:t>			&lt;pose x="700" z="200" z="0" /&gt;</a:t>
            </a:r>
          </a:p>
          <a:p>
            <a:pPr defTabSz="360000"/>
            <a:r>
              <a:rPr lang="en-US" sz="1200" dirty="0">
                <a:latin typeface="Courier New" pitchFamily="49" charset="0"/>
                <a:cs typeface="Courier New" pitchFamily="49" charset="0"/>
              </a:rPr>
              <a:t>			&lt;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screendef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 diameter="1016" /&gt;</a:t>
            </a:r>
          </a:p>
          <a:p>
            <a:pPr defTabSz="360000"/>
            <a:r>
              <a:rPr lang="en-US" sz="1200" dirty="0">
                <a:latin typeface="Courier New" pitchFamily="49" charset="0"/>
                <a:cs typeface="Courier New" pitchFamily="49" charset="0"/>
              </a:rPr>
              <a:t>		&lt;/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stereocamera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&gt;</a:t>
            </a:r>
          </a:p>
          <a:p>
            <a:pPr defTabSz="360000"/>
            <a:r>
              <a:rPr lang="en-US" sz="1200" dirty="0">
                <a:latin typeface="Courier New" pitchFamily="49" charset="0"/>
                <a:cs typeface="Courier New" pitchFamily="49" charset="0"/>
              </a:rPr>
              <a:t>	&lt;/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camera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&gt;</a:t>
            </a:r>
          </a:p>
          <a:p>
            <a:pPr defTabSz="360000"/>
            <a:r>
              <a:rPr lang="en-US" sz="1200" dirty="0">
                <a:latin typeface="Courier New" pitchFamily="49" charset="0"/>
                <a:cs typeface="Courier New" pitchFamily="49" charset="0"/>
              </a:rPr>
              <a:t>	&lt;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scene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 units="100"&gt;</a:t>
            </a:r>
          </a:p>
          <a:p>
            <a:pPr defTabSz="360000"/>
            <a:r>
              <a:rPr lang="en-US" sz="1200" dirty="0">
                <a:latin typeface="Courier New" pitchFamily="49" charset="0"/>
                <a:cs typeface="Courier New" pitchFamily="49" charset="0"/>
              </a:rPr>
              <a:t>		&lt;cube 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sx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="100" 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sy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="10" 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sz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="20" 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tx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="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200“&gt;</a:t>
            </a:r>
            <a:endParaRPr lang="en-US" sz="1200" dirty="0">
              <a:latin typeface="Courier New" pitchFamily="49" charset="0"/>
              <a:cs typeface="Courier New" pitchFamily="49" charset="0"/>
            </a:endParaRPr>
          </a:p>
          <a:p>
            <a:pPr defTabSz="360000"/>
            <a:r>
              <a:rPr lang="en-US" sz="1200" dirty="0">
                <a:latin typeface="Courier New" pitchFamily="49" charset="0"/>
                <a:cs typeface="Courier New" pitchFamily="49" charset="0"/>
              </a:rPr>
              <a:t>	&lt;/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scene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&gt;</a:t>
            </a:r>
          </a:p>
          <a:p>
            <a:pPr defTabSz="360000"/>
            <a:r>
              <a:rPr lang="en-US" sz="1200" dirty="0">
                <a:latin typeface="Courier New" pitchFamily="49" charset="0"/>
                <a:cs typeface="Courier New" pitchFamily="49" charset="0"/>
              </a:rPr>
              <a:t>&lt;/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world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&gt;</a:t>
            </a:r>
          </a:p>
        </p:txBody>
      </p:sp>
      <p:pic>
        <p:nvPicPr>
          <p:cNvPr id="3075" name="Picture 3" descr="D:\workcopies\Papers\SPANviewer\Figures\stereoca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598" y="4051984"/>
            <a:ext cx="4495402" cy="178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10"/>
          <p:cNvSpPr/>
          <p:nvPr/>
        </p:nvSpPr>
        <p:spPr>
          <a:xfrm>
            <a:off x="4146550" y="1247114"/>
            <a:ext cx="1878235" cy="2085924"/>
          </a:xfrm>
          <a:custGeom>
            <a:avLst/>
            <a:gdLst>
              <a:gd name="connsiteX0" fmla="*/ 0 w 1239140"/>
              <a:gd name="connsiteY0" fmla="*/ 1397119 h 1397119"/>
              <a:gd name="connsiteX1" fmla="*/ 145278 w 1239140"/>
              <a:gd name="connsiteY1" fmla="*/ 226345 h 1397119"/>
              <a:gd name="connsiteX2" fmla="*/ 828942 w 1239140"/>
              <a:gd name="connsiteY2" fmla="*/ 4154 h 1397119"/>
              <a:gd name="connsiteX3" fmla="*/ 1239140 w 1239140"/>
              <a:gd name="connsiteY3" fmla="*/ 303257 h 1397119"/>
              <a:gd name="connsiteX0" fmla="*/ 0 w 1427338"/>
              <a:gd name="connsiteY0" fmla="*/ 2085924 h 2085924"/>
              <a:gd name="connsiteX1" fmla="*/ 333476 w 1427338"/>
              <a:gd name="connsiteY1" fmla="*/ 248400 h 2085924"/>
              <a:gd name="connsiteX2" fmla="*/ 1017140 w 1427338"/>
              <a:gd name="connsiteY2" fmla="*/ 26209 h 2085924"/>
              <a:gd name="connsiteX3" fmla="*/ 1427338 w 1427338"/>
              <a:gd name="connsiteY3" fmla="*/ 325312 h 2085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7338" h="2085924">
                <a:moveTo>
                  <a:pt x="0" y="2085924"/>
                </a:moveTo>
                <a:cubicBezTo>
                  <a:pt x="3560" y="1616617"/>
                  <a:pt x="163953" y="591686"/>
                  <a:pt x="333476" y="248400"/>
                </a:cubicBezTo>
                <a:cubicBezTo>
                  <a:pt x="502999" y="-94886"/>
                  <a:pt x="834830" y="13390"/>
                  <a:pt x="1017140" y="26209"/>
                </a:cubicBezTo>
                <a:cubicBezTo>
                  <a:pt x="1199450" y="39028"/>
                  <a:pt x="1313394" y="182170"/>
                  <a:pt x="1427338" y="325312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3993200" y="3443955"/>
            <a:ext cx="4595323" cy="478683"/>
          </a:xfrm>
          <a:custGeom>
            <a:avLst/>
            <a:gdLst>
              <a:gd name="connsiteX0" fmla="*/ 0 w 3204673"/>
              <a:gd name="connsiteY0" fmla="*/ 68366 h 359530"/>
              <a:gd name="connsiteX1" fmla="*/ 2290273 w 3204673"/>
              <a:gd name="connsiteY1" fmla="*/ 358924 h 359530"/>
              <a:gd name="connsiteX2" fmla="*/ 3204673 w 3204673"/>
              <a:gd name="connsiteY2" fmla="*/ 0 h 359530"/>
              <a:gd name="connsiteX0" fmla="*/ 0 w 4595323"/>
              <a:gd name="connsiteY0" fmla="*/ 893866 h 920362"/>
              <a:gd name="connsiteX1" fmla="*/ 3680923 w 4595323"/>
              <a:gd name="connsiteY1" fmla="*/ 358924 h 920362"/>
              <a:gd name="connsiteX2" fmla="*/ 4595323 w 4595323"/>
              <a:gd name="connsiteY2" fmla="*/ 0 h 920362"/>
              <a:gd name="connsiteX0" fmla="*/ 0 w 4595323"/>
              <a:gd name="connsiteY0" fmla="*/ 893866 h 893866"/>
              <a:gd name="connsiteX1" fmla="*/ 3680923 w 4595323"/>
              <a:gd name="connsiteY1" fmla="*/ 358924 h 893866"/>
              <a:gd name="connsiteX2" fmla="*/ 4595323 w 4595323"/>
              <a:gd name="connsiteY2" fmla="*/ 0 h 893866"/>
              <a:gd name="connsiteX0" fmla="*/ 0 w 4595323"/>
              <a:gd name="connsiteY0" fmla="*/ 957366 h 957366"/>
              <a:gd name="connsiteX1" fmla="*/ 3680923 w 4595323"/>
              <a:gd name="connsiteY1" fmla="*/ 358924 h 957366"/>
              <a:gd name="connsiteX2" fmla="*/ 4595323 w 4595323"/>
              <a:gd name="connsiteY2" fmla="*/ 0 h 95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95323" h="957366">
                <a:moveTo>
                  <a:pt x="0" y="957366"/>
                </a:moveTo>
                <a:cubicBezTo>
                  <a:pt x="852680" y="422542"/>
                  <a:pt x="2915036" y="518485"/>
                  <a:pt x="3680923" y="358924"/>
                </a:cubicBezTo>
                <a:cubicBezTo>
                  <a:pt x="4446810" y="199363"/>
                  <a:pt x="4405179" y="173765"/>
                  <a:pt x="4595323" y="0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3232150" y="3845358"/>
            <a:ext cx="4382153" cy="811982"/>
          </a:xfrm>
          <a:custGeom>
            <a:avLst/>
            <a:gdLst>
              <a:gd name="connsiteX0" fmla="*/ 0 w 3956703"/>
              <a:gd name="connsiteY0" fmla="*/ 452899 h 452899"/>
              <a:gd name="connsiteX1" fmla="*/ 1128045 w 3956703"/>
              <a:gd name="connsiteY1" fmla="*/ 17064 h 452899"/>
              <a:gd name="connsiteX2" fmla="*/ 3418318 w 3956703"/>
              <a:gd name="connsiteY2" fmla="*/ 111067 h 452899"/>
              <a:gd name="connsiteX3" fmla="*/ 3956703 w 3956703"/>
              <a:gd name="connsiteY3" fmla="*/ 324712 h 452899"/>
              <a:gd name="connsiteX0" fmla="*/ 0 w 4382153"/>
              <a:gd name="connsiteY0" fmla="*/ 955473 h 955473"/>
              <a:gd name="connsiteX1" fmla="*/ 1553495 w 4382153"/>
              <a:gd name="connsiteY1" fmla="*/ 49738 h 955473"/>
              <a:gd name="connsiteX2" fmla="*/ 3843768 w 4382153"/>
              <a:gd name="connsiteY2" fmla="*/ 143741 h 955473"/>
              <a:gd name="connsiteX3" fmla="*/ 4382153 w 4382153"/>
              <a:gd name="connsiteY3" fmla="*/ 357386 h 955473"/>
              <a:gd name="connsiteX0" fmla="*/ 0 w 4382153"/>
              <a:gd name="connsiteY0" fmla="*/ 815797 h 815797"/>
              <a:gd name="connsiteX1" fmla="*/ 1807495 w 4382153"/>
              <a:gd name="connsiteY1" fmla="*/ 138662 h 815797"/>
              <a:gd name="connsiteX2" fmla="*/ 3843768 w 4382153"/>
              <a:gd name="connsiteY2" fmla="*/ 4065 h 815797"/>
              <a:gd name="connsiteX3" fmla="*/ 4382153 w 4382153"/>
              <a:gd name="connsiteY3" fmla="*/ 217710 h 815797"/>
              <a:gd name="connsiteX0" fmla="*/ 0 w 4382153"/>
              <a:gd name="connsiteY0" fmla="*/ 811982 h 811982"/>
              <a:gd name="connsiteX1" fmla="*/ 1820195 w 4382153"/>
              <a:gd name="connsiteY1" fmla="*/ 255497 h 811982"/>
              <a:gd name="connsiteX2" fmla="*/ 3843768 w 4382153"/>
              <a:gd name="connsiteY2" fmla="*/ 250 h 811982"/>
              <a:gd name="connsiteX3" fmla="*/ 4382153 w 4382153"/>
              <a:gd name="connsiteY3" fmla="*/ 213895 h 81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153" h="811982">
                <a:moveTo>
                  <a:pt x="0" y="811982"/>
                </a:moveTo>
                <a:cubicBezTo>
                  <a:pt x="279162" y="622550"/>
                  <a:pt x="1179567" y="390786"/>
                  <a:pt x="1820195" y="255497"/>
                </a:cubicBezTo>
                <a:cubicBezTo>
                  <a:pt x="2460823" y="120208"/>
                  <a:pt x="3416775" y="7184"/>
                  <a:pt x="3843768" y="250"/>
                </a:cubicBezTo>
                <a:cubicBezTo>
                  <a:pt x="4270761" y="-6684"/>
                  <a:pt x="4348682" y="132710"/>
                  <a:pt x="4382153" y="213895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3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Software Architecture and Concepts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4688" y="591592"/>
            <a:ext cx="6716712" cy="385362"/>
          </a:xfrm>
        </p:spPr>
        <p:txBody>
          <a:bodyPr/>
          <a:lstStyle/>
          <a:p>
            <a:r>
              <a:rPr lang="de-DE" dirty="0"/>
              <a:t>Sotware Concepts – </a:t>
            </a:r>
            <a:r>
              <a:rPr lang="de-DE" dirty="0" smtClean="0"/>
              <a:t>Coomunication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6328" y="1495033"/>
            <a:ext cx="8586000" cy="354712"/>
          </a:xfrm>
        </p:spPr>
        <p:txBody>
          <a:bodyPr/>
          <a:lstStyle/>
          <a:p>
            <a:r>
              <a:rPr lang="en-US" dirty="0" smtClean="0"/>
              <a:t>Communication model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2"/>
          </p:nvPr>
        </p:nvSpPr>
        <p:spPr>
          <a:xfrm>
            <a:off x="665917" y="1775023"/>
            <a:ext cx="5171004" cy="4132731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Low level Protocols: UDP or Shared Memory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Each object can use a different channel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SPANviewer | Stefan Kimmer | ESA Telerobotics and Haptics Laboratory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146843" y="2742367"/>
            <a:ext cx="5546220" cy="2702134"/>
            <a:chOff x="188006" y="1967172"/>
            <a:chExt cx="5546220" cy="2702134"/>
          </a:xfrm>
        </p:grpSpPr>
        <p:grpSp>
          <p:nvGrpSpPr>
            <p:cNvPr id="29" name="Group 28"/>
            <p:cNvGrpSpPr/>
            <p:nvPr/>
          </p:nvGrpSpPr>
          <p:grpSpPr>
            <a:xfrm>
              <a:off x="188006" y="2207093"/>
              <a:ext cx="5546220" cy="2462213"/>
              <a:chOff x="188006" y="2207093"/>
              <a:chExt cx="5546220" cy="2462213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88006" y="2207093"/>
                <a:ext cx="5546220" cy="2462213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defTabSz="360000"/>
                <a:r>
                  <a:rPr lang="en-US" sz="1400" dirty="0" smtClean="0">
                    <a:latin typeface="Courier New" pitchFamily="49" charset="0"/>
                    <a:cs typeface="Courier New" pitchFamily="49" charset="0"/>
                  </a:rPr>
                  <a:t>&lt;?xml version="1.0"?&gt;</a:t>
                </a:r>
              </a:p>
              <a:p>
                <a:pPr defTabSz="360000"/>
                <a:r>
                  <a:rPr lang="en-US" sz="1400" dirty="0" smtClean="0">
                    <a:latin typeface="Courier New" pitchFamily="49" charset="0"/>
                    <a:cs typeface="Courier New" pitchFamily="49" charset="0"/>
                  </a:rPr>
                  <a:t>&lt;</a:t>
                </a:r>
                <a:r>
                  <a:rPr lang="en-US" sz="1400" b="1" dirty="0" smtClean="0">
                    <a:latin typeface="Courier New" pitchFamily="49" charset="0"/>
                    <a:cs typeface="Courier New" pitchFamily="49" charset="0"/>
                  </a:rPr>
                  <a:t>world</a:t>
                </a:r>
                <a:r>
                  <a:rPr lang="en-US" sz="1400" dirty="0" smtClean="0">
                    <a:latin typeface="Courier New" pitchFamily="49" charset="0"/>
                    <a:cs typeface="Courier New" pitchFamily="49" charset="0"/>
                  </a:rPr>
                  <a:t> </a:t>
                </a:r>
                <a:r>
                  <a:rPr lang="en-US" sz="1400" dirty="0" err="1" smtClean="0">
                    <a:latin typeface="Courier New" pitchFamily="49" charset="0"/>
                    <a:cs typeface="Courier New" pitchFamily="49" charset="0"/>
                  </a:rPr>
                  <a:t>xmlns</a:t>
                </a:r>
                <a:r>
                  <a:rPr lang="en-US" sz="1400" dirty="0" smtClean="0">
                    <a:latin typeface="Courier New" pitchFamily="49" charset="0"/>
                    <a:cs typeface="Courier New" pitchFamily="49" charset="0"/>
                  </a:rPr>
                  <a:t>="ESA-Telerobotics-Lab-SPAN"&gt;</a:t>
                </a:r>
              </a:p>
              <a:p>
                <a:pPr defTabSz="360000"/>
                <a:r>
                  <a:rPr lang="en-US" sz="1400" dirty="0">
                    <a:latin typeface="Courier New" pitchFamily="49" charset="0"/>
                    <a:cs typeface="Courier New" pitchFamily="49" charset="0"/>
                  </a:rPr>
                  <a:t>	</a:t>
                </a:r>
                <a:r>
                  <a:rPr lang="en-US" sz="1400" dirty="0" smtClean="0">
                    <a:latin typeface="Courier New" pitchFamily="49" charset="0"/>
                    <a:cs typeface="Courier New" pitchFamily="49" charset="0"/>
                  </a:rPr>
                  <a:t>&lt;</a:t>
                </a:r>
                <a:r>
                  <a:rPr lang="en-US" sz="1400" b="1" dirty="0" smtClean="0">
                    <a:latin typeface="Courier New" pitchFamily="49" charset="0"/>
                    <a:cs typeface="Courier New" pitchFamily="49" charset="0"/>
                  </a:rPr>
                  <a:t>scene</a:t>
                </a:r>
                <a:r>
                  <a:rPr lang="en-US" sz="1400" dirty="0" smtClean="0">
                    <a:latin typeface="Courier New" pitchFamily="49" charset="0"/>
                    <a:cs typeface="Courier New" pitchFamily="49" charset="0"/>
                  </a:rPr>
                  <a:t>&gt;</a:t>
                </a:r>
              </a:p>
              <a:p>
                <a:pPr lvl="1" defTabSz="360000"/>
                <a:r>
                  <a:rPr lang="en-US" sz="1400" dirty="0">
                    <a:latin typeface="Courier New" pitchFamily="49" charset="0"/>
                    <a:cs typeface="Courier New" pitchFamily="49" charset="0"/>
                  </a:rPr>
                  <a:t>	&lt;</a:t>
                </a:r>
                <a:r>
                  <a:rPr lang="en-US" sz="1400" b="1" dirty="0">
                    <a:latin typeface="Courier New" pitchFamily="49" charset="0"/>
                    <a:cs typeface="Courier New" pitchFamily="49" charset="0"/>
                  </a:rPr>
                  <a:t>structure</a:t>
                </a:r>
                <a:r>
                  <a:rPr lang="en-US" sz="1400" dirty="0">
                    <a:latin typeface="Courier New" pitchFamily="49" charset="0"/>
                    <a:cs typeface="Courier New" pitchFamily="49" charset="0"/>
                  </a:rPr>
                  <a:t> convention="dh" channel</a:t>
                </a:r>
                <a:r>
                  <a:rPr lang="en-US" sz="1400" dirty="0" smtClean="0">
                    <a:latin typeface="Courier New" pitchFamily="49" charset="0"/>
                    <a:cs typeface="Courier New" pitchFamily="49" charset="0"/>
                  </a:rPr>
                  <a:t>=“2"&gt;</a:t>
                </a:r>
                <a:endParaRPr lang="en-US" sz="1400" dirty="0">
                  <a:latin typeface="Courier New" pitchFamily="49" charset="0"/>
                  <a:cs typeface="Courier New" pitchFamily="49" charset="0"/>
                </a:endParaRPr>
              </a:p>
              <a:p>
                <a:pPr lvl="2" defTabSz="360000"/>
                <a:r>
                  <a:rPr lang="en-US" sz="1400" dirty="0">
                    <a:latin typeface="Courier New" pitchFamily="49" charset="0"/>
                    <a:cs typeface="Courier New" pitchFamily="49" charset="0"/>
                  </a:rPr>
                  <a:t>	&lt;joint a="10" alpha="0"&gt;</a:t>
                </a:r>
              </a:p>
              <a:p>
                <a:pPr lvl="2" defTabSz="360000"/>
                <a:r>
                  <a:rPr lang="en-US" sz="1400" dirty="0">
                    <a:latin typeface="Courier New" pitchFamily="49" charset="0"/>
                    <a:cs typeface="Courier New" pitchFamily="49" charset="0"/>
                  </a:rPr>
                  <a:t>		&lt;joint a="20" alpha="1.5708" /&gt;</a:t>
                </a:r>
              </a:p>
              <a:p>
                <a:pPr lvl="2" defTabSz="360000"/>
                <a:r>
                  <a:rPr lang="en-US" sz="1400" dirty="0">
                    <a:latin typeface="Courier New" pitchFamily="49" charset="0"/>
                    <a:cs typeface="Courier New" pitchFamily="49" charset="0"/>
                  </a:rPr>
                  <a:t>	&lt;/joint&gt;</a:t>
                </a:r>
              </a:p>
              <a:p>
                <a:pPr lvl="1" defTabSz="360000"/>
                <a:r>
                  <a:rPr lang="en-US" sz="1400" dirty="0" smtClean="0">
                    <a:latin typeface="Courier New" pitchFamily="49" charset="0"/>
                    <a:cs typeface="Courier New" pitchFamily="49" charset="0"/>
                  </a:rPr>
                  <a:t>	&lt;/</a:t>
                </a:r>
                <a:r>
                  <a:rPr lang="en-US" sz="1400" b="1" dirty="0">
                    <a:latin typeface="Courier New" pitchFamily="49" charset="0"/>
                    <a:cs typeface="Courier New" pitchFamily="49" charset="0"/>
                  </a:rPr>
                  <a:t>structure</a:t>
                </a:r>
                <a:r>
                  <a:rPr lang="en-US" sz="1400" dirty="0">
                    <a:latin typeface="Courier New" pitchFamily="49" charset="0"/>
                    <a:cs typeface="Courier New" pitchFamily="49" charset="0"/>
                  </a:rPr>
                  <a:t>&gt;</a:t>
                </a:r>
              </a:p>
              <a:p>
                <a:pPr lvl="1" defTabSz="360000"/>
                <a:r>
                  <a:rPr lang="en-US" sz="1400" dirty="0" smtClean="0">
                    <a:latin typeface="Courier New" pitchFamily="49" charset="0"/>
                    <a:cs typeface="Courier New" pitchFamily="49" charset="0"/>
                  </a:rPr>
                  <a:t>	&lt;</a:t>
                </a:r>
                <a:r>
                  <a:rPr lang="en-US" sz="1400" dirty="0">
                    <a:latin typeface="Courier New" pitchFamily="49" charset="0"/>
                    <a:cs typeface="Courier New" pitchFamily="49" charset="0"/>
                  </a:rPr>
                  <a:t>cube channel</a:t>
                </a:r>
                <a:r>
                  <a:rPr lang="en-US" sz="1400" dirty="0" smtClean="0">
                    <a:latin typeface="Courier New" pitchFamily="49" charset="0"/>
                    <a:cs typeface="Courier New" pitchFamily="49" charset="0"/>
                  </a:rPr>
                  <a:t>=“1"/&gt;</a:t>
                </a:r>
              </a:p>
              <a:p>
                <a:pPr defTabSz="360000"/>
                <a:r>
                  <a:rPr lang="en-US" sz="1400" dirty="0">
                    <a:latin typeface="Courier New" pitchFamily="49" charset="0"/>
                    <a:cs typeface="Courier New" pitchFamily="49" charset="0"/>
                  </a:rPr>
                  <a:t>	</a:t>
                </a:r>
                <a:r>
                  <a:rPr lang="en-US" sz="1400" dirty="0" smtClean="0">
                    <a:latin typeface="Courier New" pitchFamily="49" charset="0"/>
                    <a:cs typeface="Courier New" pitchFamily="49" charset="0"/>
                  </a:rPr>
                  <a:t>&lt;/</a:t>
                </a:r>
                <a:r>
                  <a:rPr lang="en-US" sz="1400" b="1" dirty="0" smtClean="0">
                    <a:latin typeface="Courier New" pitchFamily="49" charset="0"/>
                    <a:cs typeface="Courier New" pitchFamily="49" charset="0"/>
                  </a:rPr>
                  <a:t>scene</a:t>
                </a:r>
                <a:r>
                  <a:rPr lang="en-US" sz="1400" dirty="0" smtClean="0">
                    <a:latin typeface="Courier New" pitchFamily="49" charset="0"/>
                    <a:cs typeface="Courier New" pitchFamily="49" charset="0"/>
                  </a:rPr>
                  <a:t>&gt;</a:t>
                </a:r>
                <a:endParaRPr lang="en-US" sz="1400" dirty="0">
                  <a:latin typeface="Courier New" pitchFamily="49" charset="0"/>
                  <a:cs typeface="Courier New" pitchFamily="49" charset="0"/>
                </a:endParaRPr>
              </a:p>
              <a:p>
                <a:pPr defTabSz="360000"/>
                <a:r>
                  <a:rPr lang="en-US" sz="1400" dirty="0" smtClean="0">
                    <a:latin typeface="Courier New" pitchFamily="49" charset="0"/>
                    <a:cs typeface="Courier New" pitchFamily="49" charset="0"/>
                  </a:rPr>
                  <a:t>&lt;/</a:t>
                </a:r>
                <a:r>
                  <a:rPr lang="en-US" sz="1400" b="1" dirty="0" smtClean="0">
                    <a:latin typeface="Courier New" pitchFamily="49" charset="0"/>
                    <a:cs typeface="Courier New" pitchFamily="49" charset="0"/>
                  </a:rPr>
                  <a:t>world</a:t>
                </a:r>
                <a:r>
                  <a:rPr lang="en-US" sz="1400" dirty="0" smtClean="0">
                    <a:latin typeface="Courier New" pitchFamily="49" charset="0"/>
                    <a:cs typeface="Courier New" pitchFamily="49" charset="0"/>
                  </a:rPr>
                  <a:t>&gt;</a:t>
                </a:r>
                <a:endParaRPr lang="en-US" sz="1400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3802878" y="2781367"/>
                <a:ext cx="1512605" cy="470019"/>
              </a:xfrm>
              <a:prstGeom prst="ellipse">
                <a:avLst/>
              </a:prstGeom>
              <a:noFill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1589519" y="3909699"/>
                <a:ext cx="1598062" cy="367471"/>
              </a:xfrm>
              <a:prstGeom prst="ellipse">
                <a:avLst/>
              </a:prstGeom>
              <a:noFill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/>
            <p:cNvSpPr txBox="1"/>
            <p:nvPr/>
          </p:nvSpPr>
          <p:spPr bwMode="auto">
            <a:xfrm>
              <a:off x="188006" y="1967172"/>
              <a:ext cx="1401513" cy="215444"/>
            </a:xfrm>
            <a:prstGeom prst="rect">
              <a:avLst/>
            </a:prstGeom>
            <a:ln/>
            <a:ex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432000" tIns="0" rIns="180000" bIns="0" rtlCol="0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400" b="1" dirty="0" smtClean="0">
                  <a:solidFill>
                    <a:schemeClr val="tx1"/>
                  </a:solidFill>
                  <a:latin typeface="NotesEsa" pitchFamily="50" charset="0"/>
                </a:rPr>
                <a:t>xml.xml</a:t>
              </a:r>
              <a:endParaRPr lang="en-US" sz="1400" b="1" dirty="0">
                <a:solidFill>
                  <a:schemeClr val="tx1"/>
                </a:solidFill>
                <a:latin typeface="NotesEsa" pitchFamily="50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11091" y="5568987"/>
            <a:ext cx="5623135" cy="586479"/>
            <a:chOff x="111091" y="4937274"/>
            <a:chExt cx="5623135" cy="586479"/>
          </a:xfrm>
        </p:grpSpPr>
        <p:sp>
          <p:nvSpPr>
            <p:cNvPr id="15" name="Rectangle 14"/>
            <p:cNvSpPr/>
            <p:nvPr/>
          </p:nvSpPr>
          <p:spPr>
            <a:xfrm>
              <a:off x="111091" y="5215976"/>
              <a:ext cx="5623135" cy="30777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&gt; </a:t>
              </a:r>
              <a:r>
                <a:rPr lang="en-US" sz="1400" dirty="0" err="1" smtClean="0">
                  <a:latin typeface="Courier New" pitchFamily="49" charset="0"/>
                  <a:cs typeface="Courier New" pitchFamily="49" charset="0"/>
                </a:rPr>
                <a:t>spanviewer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 --input xml.xml --channel 25001 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25000</a:t>
              </a:r>
            </a:p>
          </p:txBody>
        </p:sp>
        <p:sp>
          <p:nvSpPr>
            <p:cNvPr id="17" name="TextBox 16"/>
            <p:cNvSpPr txBox="1"/>
            <p:nvPr/>
          </p:nvSpPr>
          <p:spPr bwMode="auto">
            <a:xfrm>
              <a:off x="188004" y="4937274"/>
              <a:ext cx="2785931" cy="215444"/>
            </a:xfrm>
            <a:prstGeom prst="rect">
              <a:avLst/>
            </a:prstGeom>
            <a:ln/>
            <a:ex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432000" tIns="0" rIns="180000" bIns="0" rtlCol="0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400" b="1" dirty="0" smtClean="0">
                  <a:solidFill>
                    <a:schemeClr val="tx1"/>
                  </a:solidFill>
                  <a:latin typeface="NotesEsa" pitchFamily="50" charset="0"/>
                </a:rPr>
                <a:t>Command line execution:</a:t>
              </a:r>
              <a:endParaRPr lang="en-US" sz="1400" b="1" dirty="0">
                <a:solidFill>
                  <a:schemeClr val="tx1"/>
                </a:solidFill>
                <a:latin typeface="NotesEsa" pitchFamily="50" charset="0"/>
              </a:endParaRPr>
            </a:p>
          </p:txBody>
        </p:sp>
      </p:grpSp>
      <p:cxnSp>
        <p:nvCxnSpPr>
          <p:cNvPr id="18" name="Straight Arrow Connector 17"/>
          <p:cNvCxnSpPr/>
          <p:nvPr/>
        </p:nvCxnSpPr>
        <p:spPr>
          <a:xfrm flipH="1" flipV="1">
            <a:off x="2973935" y="5052365"/>
            <a:ext cx="1674977" cy="7953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5097780" y="4026581"/>
            <a:ext cx="214855" cy="18155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5952238" y="4130682"/>
            <a:ext cx="3953763" cy="1912200"/>
            <a:chOff x="5952238" y="4130682"/>
            <a:chExt cx="3953763" cy="1912200"/>
          </a:xfrm>
        </p:grpSpPr>
        <p:sp>
          <p:nvSpPr>
            <p:cNvPr id="13" name="Rectangle 12"/>
            <p:cNvSpPr/>
            <p:nvPr/>
          </p:nvSpPr>
          <p:spPr>
            <a:xfrm>
              <a:off x="5952238" y="4657887"/>
              <a:ext cx="3841240" cy="138499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import socket, </a:t>
              </a:r>
              <a:r>
                <a:rPr lang="en-US" sz="1400" dirty="0" err="1">
                  <a:latin typeface="Courier New" pitchFamily="49" charset="0"/>
                  <a:cs typeface="Courier New" pitchFamily="49" charset="0"/>
                </a:rPr>
                <a:t>struct</a:t>
              </a:r>
              <a:endParaRPr lang="en-US" sz="1400" dirty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sock = </a:t>
              </a:r>
              <a:r>
                <a:rPr lang="en-US" sz="1400" dirty="0" err="1">
                  <a:latin typeface="Courier New" pitchFamily="49" charset="0"/>
                  <a:cs typeface="Courier New" pitchFamily="49" charset="0"/>
                </a:rPr>
                <a:t>socket.socket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(</a:t>
              </a:r>
              <a:r>
                <a:rPr lang="en-US" sz="1400" dirty="0" err="1">
                  <a:latin typeface="Courier New" pitchFamily="49" charset="0"/>
                  <a:cs typeface="Courier New" pitchFamily="49" charset="0"/>
                </a:rPr>
                <a:t>socket.AF_INET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, </a:t>
              </a:r>
              <a:r>
                <a:rPr lang="en-US" sz="1400" dirty="0" err="1">
                  <a:latin typeface="Courier New" pitchFamily="49" charset="0"/>
                  <a:cs typeface="Courier New" pitchFamily="49" charset="0"/>
                </a:rPr>
                <a:t>socket.SOCK_DGRAM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)</a:t>
              </a:r>
            </a:p>
            <a:p>
              <a:r>
                <a:rPr lang="en-US" sz="1400" dirty="0" err="1">
                  <a:latin typeface="Courier New" pitchFamily="49" charset="0"/>
                  <a:cs typeface="Courier New" pitchFamily="49" charset="0"/>
                </a:rPr>
                <a:t>sock.sendto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(</a:t>
              </a:r>
              <a:r>
                <a:rPr lang="en-US" sz="1400" dirty="0" err="1">
                  <a:latin typeface="Courier New" pitchFamily="49" charset="0"/>
                  <a:cs typeface="Courier New" pitchFamily="49" charset="0"/>
                </a:rPr>
                <a:t>struct.pack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("</a:t>
              </a:r>
              <a:r>
                <a:rPr lang="en-US" sz="1400" dirty="0" err="1" smtClean="0">
                  <a:latin typeface="Courier New" pitchFamily="49" charset="0"/>
                  <a:cs typeface="Courier New" pitchFamily="49" charset="0"/>
                </a:rPr>
                <a:t>ddd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", 11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, 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12, 0), 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("127.0.0.1", 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25001))</a:t>
              </a:r>
              <a:endParaRPr lang="en-US" sz="140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5952238" y="4130682"/>
              <a:ext cx="3953763" cy="430887"/>
            </a:xfrm>
            <a:prstGeom prst="rect">
              <a:avLst/>
            </a:prstGeom>
            <a:ln/>
            <a:ex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432000" tIns="0" rIns="180000" bIns="0" rtlCol="0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400" b="1" dirty="0" smtClean="0">
                  <a:solidFill>
                    <a:schemeClr val="tx1"/>
                  </a:solidFill>
                  <a:latin typeface="NotesEsa" pitchFamily="50" charset="0"/>
                </a:rPr>
                <a:t>Sending position values to the cube with Python:</a:t>
              </a:r>
              <a:endParaRPr lang="en-US" sz="1400" b="1" dirty="0">
                <a:solidFill>
                  <a:schemeClr val="tx1"/>
                </a:solidFill>
                <a:latin typeface="NotesEsa" pitchFamily="50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031825" y="1941696"/>
            <a:ext cx="3761653" cy="1844091"/>
            <a:chOff x="6031825" y="1941696"/>
            <a:chExt cx="3761653" cy="1844091"/>
          </a:xfrm>
        </p:grpSpPr>
        <p:grpSp>
          <p:nvGrpSpPr>
            <p:cNvPr id="25" name="Group 24"/>
            <p:cNvGrpSpPr/>
            <p:nvPr/>
          </p:nvGrpSpPr>
          <p:grpSpPr>
            <a:xfrm>
              <a:off x="6031825" y="1941696"/>
              <a:ext cx="3761653" cy="1844091"/>
              <a:chOff x="6031825" y="1941696"/>
              <a:chExt cx="3761653" cy="1844091"/>
            </a:xfrm>
          </p:grpSpPr>
          <p:pic>
            <p:nvPicPr>
              <p:cNvPr id="4098" name="Picture 2" descr="D:\workcopies\Papers\SPANviewer\Figures\matlabUDPpack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1827" y="2326236"/>
                <a:ext cx="3666715" cy="14595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 bwMode="auto">
              <a:xfrm>
                <a:off x="6031825" y="1941696"/>
                <a:ext cx="3761653" cy="430887"/>
              </a:xfrm>
              <a:prstGeom prst="rect">
                <a:avLst/>
              </a:prstGeom>
              <a:ln/>
              <a:extLst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lIns="432000" tIns="0" rIns="18000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1400" b="1" dirty="0" smtClean="0">
                    <a:solidFill>
                      <a:schemeClr val="tx1"/>
                    </a:solidFill>
                    <a:latin typeface="NotesEsa" pitchFamily="50" charset="0"/>
                  </a:rPr>
                  <a:t>Sending joint values to the structure with Simulink:</a:t>
                </a:r>
                <a:endParaRPr lang="en-US" sz="1400" b="1" dirty="0">
                  <a:solidFill>
                    <a:schemeClr val="tx1"/>
                  </a:solidFill>
                  <a:latin typeface="NotesEsa" pitchFamily="50" charset="0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 bwMode="auto">
            <a:xfrm>
              <a:off x="8503065" y="3438199"/>
              <a:ext cx="1195477" cy="13849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 lIns="432000" tIns="0" rIns="180000" bIns="0" rtlCol="0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9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Port 25000</a:t>
              </a:r>
              <a:endParaRPr lang="en-US" sz="9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250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Software Architecture and Concepts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4688" y="591592"/>
            <a:ext cx="6716712" cy="385362"/>
          </a:xfrm>
        </p:spPr>
        <p:txBody>
          <a:bodyPr/>
          <a:lstStyle/>
          <a:p>
            <a:r>
              <a:rPr lang="de-DE" dirty="0"/>
              <a:t>Sotware Concepts – </a:t>
            </a:r>
            <a:r>
              <a:rPr lang="de-DE" dirty="0" smtClean="0"/>
              <a:t>Video Streams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6328" y="1495033"/>
            <a:ext cx="8586000" cy="354712"/>
          </a:xfrm>
        </p:spPr>
        <p:txBody>
          <a:bodyPr/>
          <a:lstStyle/>
          <a:p>
            <a:r>
              <a:rPr lang="en-US" dirty="0" smtClean="0"/>
              <a:t>Video Streams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Embedded as 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Image in the scene</a:t>
            </a:r>
          </a:p>
          <a:p>
            <a:pPr lvl="2">
              <a:buFont typeface="Arial" pitchFamily="34" charset="0"/>
              <a:buChar char="•"/>
            </a:pPr>
            <a:r>
              <a:rPr lang="en-US" dirty="0"/>
              <a:t>B</a:t>
            </a:r>
            <a:r>
              <a:rPr lang="en-US" dirty="0" smtClean="0"/>
              <a:t>ackground image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Send to it via an image channel 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SPANviewer | Stefan Kimmer | ESA Telerobotics and Haptics Laboratory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6009817" y="4258098"/>
            <a:ext cx="3784813" cy="1726467"/>
            <a:chOff x="6009817" y="4258098"/>
            <a:chExt cx="3784813" cy="1726467"/>
          </a:xfrm>
        </p:grpSpPr>
        <p:sp>
          <p:nvSpPr>
            <p:cNvPr id="7" name="Rectangle 6"/>
            <p:cNvSpPr/>
            <p:nvPr/>
          </p:nvSpPr>
          <p:spPr>
            <a:xfrm>
              <a:off x="6009817" y="5030458"/>
              <a:ext cx="3784813" cy="95410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&gt; </a:t>
              </a:r>
              <a:r>
                <a:rPr lang="en-US" sz="1400" dirty="0" err="1" smtClean="0">
                  <a:latin typeface="Courier New" pitchFamily="49" charset="0"/>
                  <a:cs typeface="Courier New" pitchFamily="49" charset="0"/>
                </a:rPr>
                <a:t>gst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-launch </a:t>
              </a:r>
              <a:r>
                <a:rPr lang="en-US" sz="1400" dirty="0" err="1" smtClean="0">
                  <a:latin typeface="Courier New" pitchFamily="49" charset="0"/>
                  <a:cs typeface="Courier New" pitchFamily="49" charset="0"/>
                </a:rPr>
                <a:t>autovideosrc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 ! </a:t>
              </a:r>
              <a:r>
                <a:rPr lang="en-US" sz="1400" dirty="0" err="1" smtClean="0">
                  <a:latin typeface="Courier New" pitchFamily="49" charset="0"/>
                  <a:cs typeface="Courier New" pitchFamily="49" charset="0"/>
                </a:rPr>
                <a:t>ffmpegcolorspace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 ! 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video/x-raw-</a:t>
              </a:r>
              <a:r>
                <a:rPr lang="en-US" sz="1400" dirty="0" err="1">
                  <a:latin typeface="Courier New" pitchFamily="49" charset="0"/>
                  <a:cs typeface="Courier New" pitchFamily="49" charset="0"/>
                </a:rPr>
                <a:t>rgb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, width=1920, height=1080, </a:t>
              </a:r>
              <a:r>
                <a:rPr lang="en-US" sz="1400" dirty="0" err="1">
                  <a:latin typeface="Courier New" pitchFamily="49" charset="0"/>
                  <a:cs typeface="Courier New" pitchFamily="49" charset="0"/>
                </a:rPr>
                <a:t>bpp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=24 ! </a:t>
              </a:r>
              <a:r>
                <a:rPr lang="en-US" sz="1400" dirty="0" err="1">
                  <a:latin typeface="Courier New" pitchFamily="49" charset="0"/>
                  <a:cs typeface="Courier New" pitchFamily="49" charset="0"/>
                </a:rPr>
                <a:t>shmsink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dirty="0" err="1">
                  <a:latin typeface="Courier New" pitchFamily="49" charset="0"/>
                  <a:cs typeface="Courier New" pitchFamily="49" charset="0"/>
                </a:rPr>
                <a:t>shmkey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=Overlay</a:t>
              </a: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6009817" y="4258098"/>
              <a:ext cx="3489781" cy="646331"/>
            </a:xfrm>
            <a:prstGeom prst="rect">
              <a:avLst/>
            </a:prstGeom>
            <a:ln/>
            <a:ex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432000" tIns="0" rIns="180000" bIns="0" rtlCol="0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400" b="1" dirty="0" smtClean="0">
                  <a:solidFill>
                    <a:schemeClr val="tx1"/>
                  </a:solidFill>
                  <a:latin typeface="NotesEsa" pitchFamily="50" charset="0"/>
                </a:rPr>
                <a:t>Command line to launch a stream of camera video with GStreamer to the SPANviewer: </a:t>
              </a:r>
              <a:endParaRPr lang="en-US" sz="1400" b="1" dirty="0">
                <a:solidFill>
                  <a:schemeClr val="tx1"/>
                </a:solidFill>
                <a:latin typeface="NotesEsa" pitchFamily="50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61785" y="3532155"/>
            <a:ext cx="5546220" cy="1867635"/>
            <a:chOff x="188006" y="1939896"/>
            <a:chExt cx="5546220" cy="1867635"/>
          </a:xfrm>
        </p:grpSpPr>
        <p:sp>
          <p:nvSpPr>
            <p:cNvPr id="9" name="Rectangle 8"/>
            <p:cNvSpPr/>
            <p:nvPr/>
          </p:nvSpPr>
          <p:spPr>
            <a:xfrm>
              <a:off x="188006" y="2207093"/>
              <a:ext cx="5546220" cy="160043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defTabSz="360000"/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&lt;?xml version="1.0"?&gt;</a:t>
              </a:r>
            </a:p>
            <a:p>
              <a:pPr defTabSz="360000"/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&lt;</a:t>
              </a:r>
              <a:r>
                <a:rPr lang="en-US" sz="1400" b="1" dirty="0" smtClean="0">
                  <a:latin typeface="Courier New" pitchFamily="49" charset="0"/>
                  <a:cs typeface="Courier New" pitchFamily="49" charset="0"/>
                </a:rPr>
                <a:t>world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dirty="0" err="1" smtClean="0">
                  <a:latin typeface="Courier New" pitchFamily="49" charset="0"/>
                  <a:cs typeface="Courier New" pitchFamily="49" charset="0"/>
                </a:rPr>
                <a:t>xmlns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="ESA-Telerobotics-Lab-SPAN"&gt;</a:t>
              </a:r>
            </a:p>
            <a:p>
              <a:pPr defTabSz="360000"/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	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&lt;</a:t>
              </a:r>
              <a:r>
                <a:rPr lang="en-US" sz="1400" b="1" dirty="0" smtClean="0">
                  <a:latin typeface="Courier New" pitchFamily="49" charset="0"/>
                  <a:cs typeface="Courier New" pitchFamily="49" charset="0"/>
                </a:rPr>
                <a:t>scene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&gt;</a:t>
              </a:r>
            </a:p>
            <a:p>
              <a:pPr defTabSz="360000"/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		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&lt;</a:t>
              </a:r>
              <a:r>
                <a:rPr lang="en-US" sz="1400" dirty="0" err="1" smtClean="0">
                  <a:latin typeface="Courier New" pitchFamily="49" charset="0"/>
                  <a:cs typeface="Courier New" pitchFamily="49" charset="0"/>
                </a:rPr>
                <a:t>backgroundimage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dirty="0" err="1">
                  <a:latin typeface="Courier New" pitchFamily="49" charset="0"/>
                  <a:cs typeface="Courier New" pitchFamily="49" charset="0"/>
                </a:rPr>
                <a:t>resx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="1920" </a:t>
              </a:r>
              <a:r>
                <a:rPr lang="en-US" sz="1400" dirty="0" err="1">
                  <a:latin typeface="Courier New" pitchFamily="49" charset="0"/>
                  <a:cs typeface="Courier New" pitchFamily="49" charset="0"/>
                </a:rPr>
                <a:t>resy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="1080"  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channel=“1” 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/&gt;</a:t>
              </a:r>
              <a:endParaRPr lang="en-US" sz="1400" dirty="0" smtClean="0">
                <a:latin typeface="Courier New" pitchFamily="49" charset="0"/>
                <a:cs typeface="Courier New" pitchFamily="49" charset="0"/>
              </a:endParaRPr>
            </a:p>
            <a:p>
              <a:pPr defTabSz="360000"/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	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&lt;/</a:t>
              </a:r>
              <a:r>
                <a:rPr lang="en-US" sz="1400" b="1" dirty="0" smtClean="0">
                  <a:latin typeface="Courier New" pitchFamily="49" charset="0"/>
                  <a:cs typeface="Courier New" pitchFamily="49" charset="0"/>
                </a:rPr>
                <a:t>scene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&gt;</a:t>
              </a:r>
              <a:endParaRPr lang="en-US" sz="1400" dirty="0">
                <a:latin typeface="Courier New" pitchFamily="49" charset="0"/>
                <a:cs typeface="Courier New" pitchFamily="49" charset="0"/>
              </a:endParaRPr>
            </a:p>
            <a:p>
              <a:pPr defTabSz="360000"/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&lt;/</a:t>
              </a:r>
              <a:r>
                <a:rPr lang="en-US" sz="1400" b="1" dirty="0" smtClean="0">
                  <a:latin typeface="Courier New" pitchFamily="49" charset="0"/>
                  <a:cs typeface="Courier New" pitchFamily="49" charset="0"/>
                </a:rPr>
                <a:t>world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&gt;</a:t>
              </a:r>
              <a:endParaRPr lang="en-US" sz="140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188006" y="1939896"/>
              <a:ext cx="1401513" cy="215444"/>
            </a:xfrm>
            <a:prstGeom prst="rect">
              <a:avLst/>
            </a:prstGeom>
            <a:ln/>
            <a:ex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432000" tIns="0" rIns="180000" bIns="0" rtlCol="0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400" b="1" dirty="0" smtClean="0">
                  <a:solidFill>
                    <a:schemeClr val="tx1"/>
                  </a:solidFill>
                  <a:latin typeface="NotesEsa" pitchFamily="50" charset="0"/>
                </a:rPr>
                <a:t>xml.xml</a:t>
              </a:r>
              <a:endParaRPr lang="en-US" sz="1400" b="1" dirty="0">
                <a:solidFill>
                  <a:schemeClr val="tx1"/>
                </a:solidFill>
                <a:latin typeface="NotesEsa" pitchFamily="50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46187" y="5585307"/>
            <a:ext cx="5623135" cy="586479"/>
            <a:chOff x="111091" y="4937274"/>
            <a:chExt cx="5623135" cy="586479"/>
          </a:xfrm>
        </p:grpSpPr>
        <p:sp>
          <p:nvSpPr>
            <p:cNvPr id="10" name="Rectangle 9"/>
            <p:cNvSpPr/>
            <p:nvPr/>
          </p:nvSpPr>
          <p:spPr>
            <a:xfrm>
              <a:off x="111091" y="5215976"/>
              <a:ext cx="5623135" cy="30777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&gt; </a:t>
              </a:r>
              <a:r>
                <a:rPr lang="en-US" sz="1400" dirty="0" err="1" smtClean="0">
                  <a:latin typeface="Courier New" pitchFamily="49" charset="0"/>
                  <a:cs typeface="Courier New" pitchFamily="49" charset="0"/>
                </a:rPr>
                <a:t>spanviewer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 --input xml.xml --</a:t>
              </a:r>
              <a:r>
                <a:rPr lang="en-US" sz="1400" dirty="0" err="1" smtClean="0">
                  <a:latin typeface="Courier New" pitchFamily="49" charset="0"/>
                  <a:cs typeface="Courier New" pitchFamily="49" charset="0"/>
                </a:rPr>
                <a:t>img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-channel Overlay</a:t>
              </a:r>
              <a:endParaRPr lang="en-US" sz="140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188004" y="4937274"/>
              <a:ext cx="2785931" cy="215444"/>
            </a:xfrm>
            <a:prstGeom prst="rect">
              <a:avLst/>
            </a:prstGeom>
            <a:ln/>
            <a:ex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432000" tIns="0" rIns="180000" bIns="0" rtlCol="0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400" b="1" dirty="0" smtClean="0">
                  <a:solidFill>
                    <a:schemeClr val="tx1"/>
                  </a:solidFill>
                  <a:latin typeface="NotesEsa" pitchFamily="50" charset="0"/>
                </a:rPr>
                <a:t>Command line execution:</a:t>
              </a:r>
              <a:endParaRPr lang="en-US" sz="1400" b="1" dirty="0">
                <a:solidFill>
                  <a:schemeClr val="tx1"/>
                </a:solidFill>
                <a:latin typeface="NotesEsa" pitchFamily="50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382770" y="1848706"/>
            <a:ext cx="3038906" cy="2084675"/>
            <a:chOff x="6382770" y="1848706"/>
            <a:chExt cx="3038906" cy="2084675"/>
          </a:xfrm>
        </p:grpSpPr>
        <p:pic>
          <p:nvPicPr>
            <p:cNvPr id="8194" name="Picture 2" descr="D:\workcopies\Papers\SPANviewer\Figures\shmimageoverlay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2770" y="2081242"/>
              <a:ext cx="3038906" cy="1852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 bwMode="auto">
            <a:xfrm>
              <a:off x="6382770" y="1848706"/>
              <a:ext cx="1401513" cy="215444"/>
            </a:xfrm>
            <a:prstGeom prst="rect">
              <a:avLst/>
            </a:prstGeom>
            <a:ln/>
            <a:ex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432000" tIns="0" rIns="180000" bIns="0" rtlCol="0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400" b="1" dirty="0" smtClean="0">
                  <a:solidFill>
                    <a:schemeClr val="tx1"/>
                  </a:solidFill>
                  <a:latin typeface="NotesEsa" pitchFamily="50" charset="0"/>
                </a:rPr>
                <a:t>Output</a:t>
              </a:r>
              <a:endParaRPr lang="en-US" sz="1400" b="1" dirty="0">
                <a:solidFill>
                  <a:schemeClr val="tx1"/>
                </a:solidFill>
                <a:latin typeface="NotesEsa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645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672523" y="3052194"/>
            <a:ext cx="3052805" cy="472813"/>
          </a:xfrm>
        </p:spPr>
        <p:txBody>
          <a:bodyPr/>
          <a:lstStyle/>
          <a:p>
            <a:r>
              <a:rPr lang="de-DE" dirty="0" smtClean="0"/>
              <a:t>Current Applications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0" y="6383338"/>
            <a:ext cx="9906000" cy="474662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SPANviewer | Stefan Kimmer | ESA Telerobotics and Haptics Laboratory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3672523" y="3635394"/>
            <a:ext cx="330713" cy="472813"/>
          </a:xfrm>
        </p:spPr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520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Current Applications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4688" y="591592"/>
            <a:ext cx="6716712" cy="354712"/>
          </a:xfrm>
        </p:spPr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6328" y="1495033"/>
            <a:ext cx="8586000" cy="354712"/>
          </a:xfrm>
        </p:spPr>
        <p:txBody>
          <a:bodyPr/>
          <a:lstStyle/>
          <a:p>
            <a:r>
              <a:rPr lang="en-US" smtClean="0"/>
              <a:t>Kinematic Studies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12"/>
          </p:nvPr>
        </p:nvSpPr>
        <p:spPr>
          <a:xfrm>
            <a:off x="665916" y="1775023"/>
            <a:ext cx="4772859" cy="4132731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Controlling a simulation of the KUKA light weight robot with 7 joints by an exoskeleton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Enables the study of kinematic mapping 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Elbow control algorithms can be analyzed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SPANviewer | Stefan Kimmer | ESA Telerobotics and Haptics Laboratory</a:t>
            </a:r>
            <a:endParaRPr lang="en-US" dirty="0"/>
          </a:p>
        </p:txBody>
      </p:sp>
      <p:pic>
        <p:nvPicPr>
          <p:cNvPr id="5122" name="Picture 2" descr="D:\workcopies\Papers\SPANviewer\Figures\KinematicTracki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101" y="1247344"/>
            <a:ext cx="3613269" cy="490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71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Current Applications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4688" y="591592"/>
            <a:ext cx="6716712" cy="727635"/>
          </a:xfrm>
        </p:spPr>
        <p:txBody>
          <a:bodyPr/>
          <a:lstStyle/>
          <a:p>
            <a:r>
              <a:rPr lang="de-DE" dirty="0"/>
              <a:t>Kinematic </a:t>
            </a:r>
            <a:r>
              <a:rPr lang="de-DE" dirty="0" smtClean="0"/>
              <a:t>Studies </a:t>
            </a:r>
            <a:endParaRPr lang="de-DE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6328" y="1495033"/>
            <a:ext cx="8586000" cy="354712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SPANviewer | Stefan Kimmer | ESA Telerobotics and Haptics Laboratory</a:t>
            </a:r>
            <a:endParaRPr lang="en-US" dirty="0"/>
          </a:p>
        </p:txBody>
      </p:sp>
      <p:pic>
        <p:nvPicPr>
          <p:cNvPr id="9" name="ExarmLwrMapping_MQ.wmv">
            <a:hlinkClick r:id="" action="ppaction://media"/>
          </p:cNvPr>
          <p:cNvPicPr>
            <a:picLocks noGrp="1" noChangeAspect="1"/>
          </p:cNvPicPr>
          <p:nvPr>
            <p:ph sz="half" idx="1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875" y="1255342"/>
            <a:ext cx="8479275" cy="4769135"/>
          </a:xfrm>
        </p:spPr>
      </p:pic>
    </p:spTree>
    <p:extLst>
      <p:ext uri="{BB962C8B-B14F-4D97-AF65-F5344CB8AC3E}">
        <p14:creationId xmlns:p14="http://schemas.microsoft.com/office/powerpoint/2010/main" val="8333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Current Applications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4688" y="591592"/>
            <a:ext cx="6716712" cy="354712"/>
          </a:xfrm>
        </p:spPr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6328" y="1495033"/>
            <a:ext cx="8586000" cy="354712"/>
          </a:xfrm>
        </p:spPr>
        <p:txBody>
          <a:bodyPr/>
          <a:lstStyle/>
          <a:p>
            <a:r>
              <a:rPr lang="en-US" smtClean="0"/>
              <a:t>Overlay of Video Streams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12"/>
          </p:nvPr>
        </p:nvSpPr>
        <p:spPr>
          <a:xfrm>
            <a:off x="665916" y="1775023"/>
            <a:ext cx="3725109" cy="4132731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mtClean="0"/>
              <a:t>Virtual overlay for enhancing situational awareness</a:t>
            </a:r>
          </a:p>
          <a:p>
            <a:pPr>
              <a:buFont typeface="Arial" pitchFamily="34" charset="0"/>
              <a:buChar char="•"/>
            </a:pPr>
            <a:r>
              <a:rPr lang="en-US" smtClean="0"/>
              <a:t>Internal camera parameters can be configured</a:t>
            </a:r>
          </a:p>
          <a:p>
            <a:pPr>
              <a:buFont typeface="Arial" pitchFamily="34" charset="0"/>
              <a:buChar char="•"/>
            </a:pPr>
            <a:r>
              <a:rPr lang="en-US" smtClean="0"/>
              <a:t>External camera parameters can be sent in real time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SPANviewer | Stefan Kimmer | ESA Telerobotics and Haptics Laboratory</a:t>
            </a:r>
            <a:endParaRPr lang="en-US" dirty="0"/>
          </a:p>
        </p:txBody>
      </p:sp>
      <p:pic>
        <p:nvPicPr>
          <p:cNvPr id="6146" name="Picture 2" descr="D:\workcopies\Papers\SPANviewer\Figures\Overla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589" y="1830184"/>
            <a:ext cx="4833031" cy="274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12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Current Applications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4688" y="591592"/>
            <a:ext cx="6716712" cy="696986"/>
          </a:xfrm>
        </p:spPr>
        <p:txBody>
          <a:bodyPr/>
          <a:lstStyle/>
          <a:p>
            <a:r>
              <a:rPr lang="de-DE" dirty="0"/>
              <a:t>Overlay of Video Streams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6328" y="1495033"/>
            <a:ext cx="8586000" cy="354712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VideofeedbackWithLowBandwidth (MQ).wmv">
            <a:hlinkClick r:id="" action="ppaction://media"/>
          </p:cNvPr>
          <p:cNvPicPr>
            <a:picLocks noGrp="1" noChangeAspect="1"/>
          </p:cNvPicPr>
          <p:nvPr>
            <p:ph sz="half" idx="1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2135" y="1276350"/>
            <a:ext cx="8490916" cy="4775682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SPANviewer | Stefan Kimmer | ESA Telerobotics and Haptics Laboratory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05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525169" y="2616594"/>
            <a:ext cx="1245836" cy="472813"/>
          </a:xfrm>
        </p:spPr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525169" y="3199794"/>
            <a:ext cx="330713" cy="472813"/>
          </a:xfrm>
        </p:spPr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5" name="Footer Placeholder 5"/>
          <p:cNvSpPr txBox="1">
            <a:spLocks/>
          </p:cNvSpPr>
          <p:nvPr/>
        </p:nvSpPr>
        <p:spPr>
          <a:xfrm>
            <a:off x="0" y="6383338"/>
            <a:ext cx="9906000" cy="4746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en-US" dirty="0" smtClean="0"/>
              <a:t>SPANviewer | Stefan Kimmer | ESA Telerobotics and Haptics Laboratory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57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Current Applications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4688" y="591592"/>
            <a:ext cx="6716712" cy="354712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6328" y="1495033"/>
            <a:ext cx="8586000" cy="354712"/>
          </a:xfrm>
        </p:spPr>
        <p:txBody>
          <a:bodyPr/>
          <a:lstStyle/>
          <a:p>
            <a:r>
              <a:rPr lang="en-US" dirty="0" smtClean="0"/>
              <a:t>Stereoscopic Augmented Reality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2"/>
          </p:nvPr>
        </p:nvSpPr>
        <p:spPr>
          <a:xfrm>
            <a:off x="665917" y="1775023"/>
            <a:ext cx="3931838" cy="4132731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Enhancing Situational awareness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Visualizing a force vector at the point of exertion at the real robot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View point adaption for the operator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SPANviewer | Stefan Kimmer | ESA Telerobotics and Haptics Laboratory</a:t>
            </a:r>
            <a:endParaRPr lang="en-US" dirty="0"/>
          </a:p>
        </p:txBody>
      </p:sp>
      <p:pic>
        <p:nvPicPr>
          <p:cNvPr id="7170" name="Picture 2" descr="D:\workcopies\Papers\SPANviewer\Figures\AugmentedRealit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6" t="19722" r="21615"/>
          <a:stretch/>
        </p:blipFill>
        <p:spPr bwMode="auto">
          <a:xfrm>
            <a:off x="5016692" y="1993900"/>
            <a:ext cx="4622607" cy="308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/>
          <p:cNvSpPr/>
          <p:nvPr/>
        </p:nvSpPr>
        <p:spPr>
          <a:xfrm>
            <a:off x="4470400" y="1642043"/>
            <a:ext cx="3454400" cy="1520257"/>
          </a:xfrm>
          <a:custGeom>
            <a:avLst/>
            <a:gdLst>
              <a:gd name="connsiteX0" fmla="*/ 0 w 3454400"/>
              <a:gd name="connsiteY0" fmla="*/ 770957 h 1520257"/>
              <a:gd name="connsiteX1" fmla="*/ 2247900 w 3454400"/>
              <a:gd name="connsiteY1" fmla="*/ 21657 h 1520257"/>
              <a:gd name="connsiteX2" fmla="*/ 3454400 w 3454400"/>
              <a:gd name="connsiteY2" fmla="*/ 1520257 h 1520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4400" h="1520257">
                <a:moveTo>
                  <a:pt x="0" y="770957"/>
                </a:moveTo>
                <a:cubicBezTo>
                  <a:pt x="836083" y="333865"/>
                  <a:pt x="1672167" y="-103226"/>
                  <a:pt x="2247900" y="21657"/>
                </a:cubicBezTo>
                <a:cubicBezTo>
                  <a:pt x="2823633" y="146540"/>
                  <a:pt x="3333750" y="1223924"/>
                  <a:pt x="3454400" y="1520257"/>
                </a:cubicBezTo>
              </a:path>
            </a:pathLst>
          </a:custGeom>
          <a:noFill/>
          <a:ln w="381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739900" y="3086100"/>
            <a:ext cx="3543300" cy="1895347"/>
          </a:xfrm>
          <a:custGeom>
            <a:avLst/>
            <a:gdLst>
              <a:gd name="connsiteX0" fmla="*/ 0 w 3543300"/>
              <a:gd name="connsiteY0" fmla="*/ 1104900 h 1895347"/>
              <a:gd name="connsiteX1" fmla="*/ 2552700 w 3543300"/>
              <a:gd name="connsiteY1" fmla="*/ 1854200 h 1895347"/>
              <a:gd name="connsiteX2" fmla="*/ 3543300 w 3543300"/>
              <a:gd name="connsiteY2" fmla="*/ 0 h 1895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43300" h="1895347">
                <a:moveTo>
                  <a:pt x="0" y="1104900"/>
                </a:moveTo>
                <a:cubicBezTo>
                  <a:pt x="981075" y="1571625"/>
                  <a:pt x="1962150" y="2038350"/>
                  <a:pt x="2552700" y="1854200"/>
                </a:cubicBezTo>
                <a:cubicBezTo>
                  <a:pt x="3143250" y="1670050"/>
                  <a:pt x="3217333" y="230717"/>
                  <a:pt x="3543300" y="0"/>
                </a:cubicBezTo>
              </a:path>
            </a:pathLst>
          </a:custGeom>
          <a:noFill/>
          <a:ln w="381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55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Current Applications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4688" y="591592"/>
            <a:ext cx="6716712" cy="696986"/>
          </a:xfrm>
        </p:spPr>
        <p:txBody>
          <a:bodyPr/>
          <a:lstStyle/>
          <a:p>
            <a:r>
              <a:rPr lang="en-US" dirty="0"/>
              <a:t>Stereoscopic </a:t>
            </a:r>
            <a:r>
              <a:rPr lang="en-US" dirty="0" smtClean="0"/>
              <a:t>Augmented </a:t>
            </a:r>
            <a:r>
              <a:rPr lang="en-US" dirty="0"/>
              <a:t>Reality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6328" y="1495033"/>
            <a:ext cx="8586000" cy="354712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SPANviewer | Stefan Kimmer | ESA Telerobotics and Haptics Laboratory</a:t>
            </a:r>
            <a:endParaRPr lang="en-US" dirty="0"/>
          </a:p>
        </p:txBody>
      </p:sp>
      <p:pic>
        <p:nvPicPr>
          <p:cNvPr id="11" name="X-Arm and LBR demo (MQ).wmv">
            <a:hlinkClick r:id="" action="ppaction://media"/>
          </p:cNvPr>
          <p:cNvPicPr>
            <a:picLocks noGrp="1" noChangeAspect="1"/>
          </p:cNvPicPr>
          <p:nvPr>
            <p:ph sz="half" idx="1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4713" y="1257301"/>
            <a:ext cx="8459805" cy="4758184"/>
          </a:xfrm>
        </p:spPr>
      </p:pic>
    </p:spTree>
    <p:extLst>
      <p:ext uri="{BB962C8B-B14F-4D97-AF65-F5344CB8AC3E}">
        <p14:creationId xmlns:p14="http://schemas.microsoft.com/office/powerpoint/2010/main" val="96327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672523" y="3052194"/>
            <a:ext cx="1871841" cy="472813"/>
          </a:xfrm>
        </p:spPr>
        <p:txBody>
          <a:bodyPr/>
          <a:lstStyle/>
          <a:p>
            <a:r>
              <a:rPr lang="de-DE" dirty="0" smtClean="0"/>
              <a:t>Conclusions</a:t>
            </a:r>
            <a:endParaRPr lang="de-D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672523" y="3635394"/>
            <a:ext cx="330713" cy="472813"/>
          </a:xfrm>
        </p:spPr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0" y="6383338"/>
            <a:ext cx="9906000" cy="474662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SPANviewer | Stefan Kimmer | ESA Telerobotics and Haptics Laboratory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74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Conclusions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4688" y="591592"/>
            <a:ext cx="6716712" cy="354712"/>
          </a:xfrm>
        </p:spPr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SPANviewer fully implemented and tested</a:t>
            </a:r>
            <a:endParaRPr lang="en-US" dirty="0"/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Easily adaptable modeling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Used as a debugging tool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Variety of applications in the Telerobotics and Haptics Lab</a:t>
            </a:r>
          </a:p>
          <a:p>
            <a:pPr marL="457200" lvl="2" indent="0">
              <a:buNone/>
            </a:pPr>
            <a:endParaRPr lang="en-US" dirty="0" smtClean="0"/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Easy deployment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Working on different OS (Linux PC, Windows both PC and tablet)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End-user installer/package</a:t>
            </a:r>
          </a:p>
          <a:p>
            <a:pPr lvl="2">
              <a:buFont typeface="Arial" pitchFamily="34" charset="0"/>
              <a:buChar char="•"/>
            </a:pPr>
            <a:endParaRPr lang="en-US" dirty="0" smtClean="0"/>
          </a:p>
          <a:p>
            <a:pPr lvl="2">
              <a:buFont typeface="Arial" pitchFamily="34" charset="0"/>
              <a:buChar char="•"/>
            </a:pPr>
            <a:endParaRPr lang="en-US" dirty="0" smtClean="0"/>
          </a:p>
          <a:p>
            <a:pPr lvl="2"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SPANviewer | Stefan Kimmer | ESA Telerobotics and Haptics Laboratory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50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525169" y="2616594"/>
            <a:ext cx="1769441" cy="472813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525169" y="3199794"/>
            <a:ext cx="1788357" cy="472813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0" y="6383338"/>
            <a:ext cx="9906000" cy="474662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SPANviewer | Stefan Kimmer | ESA Telerobotics and Haptics Laboratory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 bwMode="auto">
          <a:xfrm>
            <a:off x="277837" y="4474698"/>
            <a:ext cx="9384909" cy="1600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432000" tIns="0" rIns="180000" bIns="0" rtlCol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chemeClr val="accent1"/>
                </a:solidFill>
                <a:latin typeface="NotesEsa" pitchFamily="50" charset="0"/>
              </a:rPr>
              <a:t>SPANviewer – </a:t>
            </a:r>
            <a:r>
              <a:rPr lang="en-US" sz="2000" b="1" dirty="0">
                <a:solidFill>
                  <a:schemeClr val="accent1"/>
                </a:solidFill>
                <a:latin typeface="NotesEsa" pitchFamily="50" charset="0"/>
              </a:rPr>
              <a:t>A </a:t>
            </a:r>
            <a:r>
              <a:rPr lang="en-US" sz="2000" b="1" dirty="0" smtClean="0">
                <a:solidFill>
                  <a:schemeClr val="accent1"/>
                </a:solidFill>
                <a:latin typeface="NotesEsa" pitchFamily="50" charset="0"/>
              </a:rPr>
              <a:t>Visualization Tool for </a:t>
            </a:r>
            <a:r>
              <a:rPr lang="en-US" sz="2000" b="1" dirty="0">
                <a:solidFill>
                  <a:schemeClr val="accent1"/>
                </a:solidFill>
                <a:latin typeface="NotesEsa" pitchFamily="50" charset="0"/>
              </a:rPr>
              <a:t>Advanced Robotics Applications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400" b="1" dirty="0" smtClean="0">
                <a:solidFill>
                  <a:schemeClr val="accent1"/>
                </a:solidFill>
                <a:latin typeface="NotesEsa" pitchFamily="50" charset="0"/>
              </a:rPr>
              <a:t>Stefan Kimmer</a:t>
            </a:r>
            <a:r>
              <a:rPr lang="en-US" sz="1400" b="1" baseline="30000" dirty="0" smtClean="0">
                <a:solidFill>
                  <a:schemeClr val="accent1"/>
                </a:solidFill>
                <a:latin typeface="NotesEsa" pitchFamily="50" charset="0"/>
              </a:rPr>
              <a:t>1,2,3</a:t>
            </a:r>
            <a:r>
              <a:rPr lang="en-US" sz="1400" b="1" dirty="0" smtClean="0">
                <a:solidFill>
                  <a:schemeClr val="accent1"/>
                </a:solidFill>
                <a:latin typeface="NotesEsa" pitchFamily="50" charset="0"/>
              </a:rPr>
              <a:t>, </a:t>
            </a:r>
            <a:r>
              <a:rPr lang="en-US" sz="1400" b="1" dirty="0" err="1" smtClean="0">
                <a:solidFill>
                  <a:schemeClr val="accent1"/>
                </a:solidFill>
                <a:latin typeface="NotesEsa" pitchFamily="50" charset="0"/>
              </a:rPr>
              <a:t>João</a:t>
            </a:r>
            <a:r>
              <a:rPr lang="en-US" sz="1400" b="1" dirty="0" smtClean="0">
                <a:solidFill>
                  <a:schemeClr val="accent1"/>
                </a:solidFill>
                <a:latin typeface="NotesEsa" pitchFamily="50" charset="0"/>
              </a:rPr>
              <a:t> Rebelo</a:t>
            </a:r>
            <a:r>
              <a:rPr lang="en-US" sz="1400" b="1" baseline="30000" dirty="0">
                <a:solidFill>
                  <a:schemeClr val="accent1"/>
                </a:solidFill>
                <a:latin typeface="NotesEsa" pitchFamily="50" charset="0"/>
              </a:rPr>
              <a:t>1,2,3</a:t>
            </a:r>
            <a:r>
              <a:rPr lang="en-US" sz="1400" b="1" dirty="0" smtClean="0">
                <a:solidFill>
                  <a:schemeClr val="accent1"/>
                </a:solidFill>
                <a:latin typeface="NotesEsa" pitchFamily="50" charset="0"/>
              </a:rPr>
              <a:t> </a:t>
            </a:r>
            <a:r>
              <a:rPr lang="en-US" sz="1400" b="1" dirty="0">
                <a:solidFill>
                  <a:schemeClr val="accent1"/>
                </a:solidFill>
                <a:latin typeface="NotesEsa" pitchFamily="50" charset="0"/>
              </a:rPr>
              <a:t>and </a:t>
            </a:r>
            <a:r>
              <a:rPr lang="en-US" sz="1400" b="1" dirty="0" smtClean="0">
                <a:solidFill>
                  <a:schemeClr val="accent1"/>
                </a:solidFill>
                <a:latin typeface="NotesEsa" pitchFamily="50" charset="0"/>
              </a:rPr>
              <a:t>André Schiele</a:t>
            </a:r>
            <a:r>
              <a:rPr lang="en-US" sz="1400" b="1" baseline="30000" dirty="0">
                <a:solidFill>
                  <a:schemeClr val="accent1"/>
                </a:solidFill>
                <a:latin typeface="NotesEsa" pitchFamily="50" charset="0"/>
              </a:rPr>
              <a:t>1,2,3</a:t>
            </a:r>
            <a:endParaRPr lang="en-US" sz="1400" b="1" dirty="0" smtClean="0">
              <a:solidFill>
                <a:schemeClr val="accent1"/>
              </a:solidFill>
              <a:latin typeface="NotesEsa" pitchFamily="50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1400" b="1" baseline="30000" dirty="0" smtClean="0">
                <a:solidFill>
                  <a:schemeClr val="accent1"/>
                </a:solidFill>
                <a:latin typeface="NotesEsa" pitchFamily="50" charset="0"/>
              </a:rPr>
              <a:t>1 </a:t>
            </a:r>
            <a:r>
              <a:rPr lang="en-US" sz="1400" b="1" dirty="0" smtClean="0">
                <a:solidFill>
                  <a:schemeClr val="accent1"/>
                </a:solidFill>
                <a:latin typeface="NotesEsa" pitchFamily="50" charset="0"/>
              </a:rPr>
              <a:t>E-mail: {</a:t>
            </a:r>
            <a:r>
              <a:rPr lang="en-US" sz="1400" b="1" dirty="0" err="1" smtClean="0">
                <a:solidFill>
                  <a:schemeClr val="accent1"/>
                </a:solidFill>
                <a:latin typeface="NotesEsa" pitchFamily="50" charset="0"/>
              </a:rPr>
              <a:t>stefan.kimmer</a:t>
            </a:r>
            <a:r>
              <a:rPr lang="en-US" sz="1400" b="1" dirty="0" smtClean="0">
                <a:solidFill>
                  <a:schemeClr val="accent1"/>
                </a:solidFill>
                <a:latin typeface="NotesEsa" pitchFamily="50" charset="0"/>
              </a:rPr>
              <a:t>, </a:t>
            </a:r>
            <a:r>
              <a:rPr lang="en-US" sz="1400" b="1" dirty="0" err="1" smtClean="0">
                <a:solidFill>
                  <a:schemeClr val="accent1"/>
                </a:solidFill>
                <a:latin typeface="NotesEsa" pitchFamily="50" charset="0"/>
              </a:rPr>
              <a:t>joao.rebelo</a:t>
            </a:r>
            <a:r>
              <a:rPr lang="en-US" sz="1400" b="1" dirty="0" smtClean="0">
                <a:solidFill>
                  <a:schemeClr val="accent1"/>
                </a:solidFill>
                <a:latin typeface="NotesEsa" pitchFamily="50" charset="0"/>
              </a:rPr>
              <a:t>, </a:t>
            </a:r>
            <a:r>
              <a:rPr lang="en-US" sz="1400" b="1" dirty="0" err="1" smtClean="0">
                <a:solidFill>
                  <a:schemeClr val="accent1"/>
                </a:solidFill>
                <a:latin typeface="NotesEsa" pitchFamily="50" charset="0"/>
              </a:rPr>
              <a:t>andre.schiele</a:t>
            </a:r>
            <a:r>
              <a:rPr lang="en-US" sz="1400" b="1" dirty="0" smtClean="0">
                <a:solidFill>
                  <a:schemeClr val="accent1"/>
                </a:solidFill>
                <a:latin typeface="NotesEsa" pitchFamily="50" charset="0"/>
              </a:rPr>
              <a:t>} @ esa.int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400" b="1" baseline="30000" dirty="0" smtClean="0">
                <a:solidFill>
                  <a:schemeClr val="accent1"/>
                </a:solidFill>
                <a:latin typeface="NotesEsa" pitchFamily="50" charset="0"/>
              </a:rPr>
              <a:t>2 </a:t>
            </a:r>
            <a:r>
              <a:rPr lang="en-US" sz="1400" b="1" dirty="0" smtClean="0">
                <a:solidFill>
                  <a:schemeClr val="accent1"/>
                </a:solidFill>
                <a:latin typeface="NotesEsa" pitchFamily="50" charset="0"/>
              </a:rPr>
              <a:t>Faculty of Mechanical, Maritime and Materials Engineering, Delft University of Technology, Delft, The Netherlands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400" b="1" baseline="30000" dirty="0" smtClean="0">
                <a:solidFill>
                  <a:schemeClr val="accent1"/>
                </a:solidFill>
                <a:latin typeface="NotesEsa" pitchFamily="50" charset="0"/>
              </a:rPr>
              <a:t>3 </a:t>
            </a:r>
            <a:r>
              <a:rPr lang="en-US" sz="1400" b="1" dirty="0" smtClean="0">
                <a:solidFill>
                  <a:schemeClr val="accent1"/>
                </a:solidFill>
                <a:latin typeface="NotesEsa" pitchFamily="50" charset="0"/>
              </a:rPr>
              <a:t>Telerobotics and Haptics Laboratory, ESTEC, </a:t>
            </a:r>
            <a:r>
              <a:rPr lang="en-US" sz="1400" b="1" dirty="0" err="1" smtClean="0">
                <a:solidFill>
                  <a:schemeClr val="accent1"/>
                </a:solidFill>
                <a:latin typeface="NotesEsa" pitchFamily="50" charset="0"/>
              </a:rPr>
              <a:t>Noordwijk</a:t>
            </a:r>
            <a:r>
              <a:rPr lang="en-US" sz="1400" b="1" dirty="0" smtClean="0">
                <a:solidFill>
                  <a:schemeClr val="accent1"/>
                </a:solidFill>
                <a:latin typeface="NotesEsa" pitchFamily="50" charset="0"/>
              </a:rPr>
              <a:t>, The Netherlands </a:t>
            </a:r>
          </a:p>
        </p:txBody>
      </p:sp>
    </p:spTree>
    <p:extLst>
      <p:ext uri="{BB962C8B-B14F-4D97-AF65-F5344CB8AC3E}">
        <p14:creationId xmlns:p14="http://schemas.microsoft.com/office/powerpoint/2010/main" val="344471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de-DE" sz="2800" dirty="0" smtClean="0"/>
              <a:t>Motivation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de-DE" sz="2800" dirty="0" smtClean="0"/>
              <a:t>Software – Architecture and Concepts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de-DE" sz="2800" dirty="0" smtClean="0"/>
              <a:t>Current Applications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de-DE" sz="2800" dirty="0" smtClean="0"/>
              <a:t>Conclusion</a:t>
            </a:r>
            <a:endParaRPr lang="de-DE" sz="28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SPANviewer | Stefan Kimmer | ESA Telerobotics and Haptics Laboratory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42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963368" y="3747519"/>
            <a:ext cx="4140474" cy="472813"/>
          </a:xfrm>
        </p:spPr>
        <p:txBody>
          <a:bodyPr/>
          <a:lstStyle/>
          <a:p>
            <a:r>
              <a:rPr lang="de-DE" dirty="0" smtClean="0"/>
              <a:t>Motivation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Requirements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963368" y="4330719"/>
            <a:ext cx="330713" cy="472813"/>
          </a:xfrm>
        </p:spPr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5" name="Footer Placeholder 5"/>
          <p:cNvSpPr txBox="1">
            <a:spLocks/>
          </p:cNvSpPr>
          <p:nvPr/>
        </p:nvSpPr>
        <p:spPr>
          <a:xfrm>
            <a:off x="0" y="6383338"/>
            <a:ext cx="9906000" cy="4746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en-US" dirty="0" smtClean="0"/>
              <a:t>SPANviewer | Stefan Kimmer | ESA Telerobotics and Haptics Laboratory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38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and Requirements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4688" y="591592"/>
            <a:ext cx="6716712" cy="354712"/>
          </a:xfrm>
        </p:spPr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5053" y="1315571"/>
            <a:ext cx="8586000" cy="354712"/>
          </a:xfrm>
        </p:spPr>
        <p:txBody>
          <a:bodyPr/>
          <a:lstStyle/>
          <a:p>
            <a:r>
              <a:rPr lang="de-DE" dirty="0" smtClean="0"/>
              <a:t>Motivation</a:t>
            </a: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2"/>
          </p:nvPr>
        </p:nvSpPr>
        <p:spPr>
          <a:xfrm>
            <a:off x="640279" y="1692068"/>
            <a:ext cx="8584965" cy="54693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Generic </a:t>
            </a:r>
            <a:r>
              <a:rPr lang="en-US" b="1" dirty="0" smtClean="0"/>
              <a:t>viewer</a:t>
            </a:r>
            <a:r>
              <a:rPr lang="en-US" dirty="0" smtClean="0"/>
              <a:t> for serial and parallel robotics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SPANviewer | Stefan Kimmer | ESA Telerobotics and Haptics Laboratory</a:t>
            </a:r>
            <a:endParaRPr lang="en-US" dirty="0"/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630698" y="2370915"/>
            <a:ext cx="8586000" cy="35471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sz="1600" b="1">
                <a:solidFill>
                  <a:srgbClr val="0098DB"/>
                </a:solidFill>
                <a:latin typeface="+mn-lt"/>
                <a:ea typeface="+mn-ea"/>
                <a:cs typeface="+mn-cs"/>
              </a:defRPr>
            </a:lvl1pPr>
            <a:lvl2pPr marL="1227138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+mn-lt"/>
              </a:defRPr>
            </a:lvl2pPr>
            <a:lvl3pPr marL="1825625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3pPr>
            <a:lvl4pPr marL="2424113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4pPr>
            <a:lvl5pPr marL="30226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de-DE" kern="0" dirty="0" smtClean="0"/>
              <a:t>Requirements</a:t>
            </a:r>
            <a:endParaRPr lang="de-DE" kern="0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665924" y="2747411"/>
            <a:ext cx="8584965" cy="3025300"/>
          </a:xfrm>
          <a:prstGeom prst="rect">
            <a:avLst/>
          </a:prstGeom>
        </p:spPr>
        <p:txBody>
          <a:bodyPr/>
          <a:lstStyle>
            <a:lvl1pPr marL="342000" indent="-342000" algn="l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None/>
              <a:defRPr sz="1600" b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457200" algn="l" rtl="0" eaLnBrk="1" fontAlgn="base" hangingPunct="1">
              <a:lnSpc>
                <a:spcPct val="100000"/>
              </a:lnSpc>
              <a:spcBef>
                <a:spcPts val="384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813600" indent="-356400" algn="l" rtl="0" eaLnBrk="1" fontAlgn="base" hangingPunct="1">
              <a:lnSpc>
                <a:spcPct val="150000"/>
              </a:lnSpc>
              <a:spcBef>
                <a:spcPts val="384"/>
              </a:spcBef>
              <a:spcAft>
                <a:spcPct val="0"/>
              </a:spcAft>
              <a:buClr>
                <a:schemeClr val="accent1"/>
              </a:buClr>
              <a:buFont typeface="Courier New" pitchFamily="49" charset="0"/>
              <a:buChar char="o"/>
              <a:defRPr sz="1600">
                <a:solidFill>
                  <a:schemeClr val="tx1"/>
                </a:solidFill>
                <a:latin typeface="+mn-lt"/>
              </a:defRPr>
            </a:lvl3pPr>
            <a:lvl4pPr marL="1152000" indent="-270000" algn="l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∙"/>
              <a:defRPr sz="1600">
                <a:solidFill>
                  <a:schemeClr val="tx1"/>
                </a:solidFill>
                <a:latin typeface="+mn-lt"/>
              </a:defRPr>
            </a:lvl4pPr>
            <a:lvl5pPr marL="1476000" indent="-288000" algn="l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800000" indent="-288000" algn="l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6pPr>
            <a:lvl7pPr marL="2124000" indent="-288000" algn="l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448000" indent="-288000" algn="l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772000" indent="-288000" algn="l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kern="0" dirty="0" smtClean="0"/>
              <a:t>Cross platform</a:t>
            </a:r>
          </a:p>
          <a:p>
            <a:pPr>
              <a:buFont typeface="Arial" pitchFamily="34" charset="0"/>
              <a:buChar char="•"/>
            </a:pPr>
            <a:r>
              <a:rPr lang="en-US" kern="0" dirty="0" smtClean="0"/>
              <a:t>Conventions as commonly used in robotics, e.g.:</a:t>
            </a:r>
          </a:p>
          <a:p>
            <a:pPr lvl="2">
              <a:buFont typeface="Arial" pitchFamily="34" charset="0"/>
              <a:buChar char="•"/>
            </a:pPr>
            <a:r>
              <a:rPr lang="en-US" kern="0" dirty="0" smtClean="0"/>
              <a:t>Denavit-Hartenberg parameters</a:t>
            </a:r>
          </a:p>
          <a:p>
            <a:pPr lvl="2">
              <a:buFont typeface="Arial" pitchFamily="34" charset="0"/>
              <a:buChar char="•"/>
            </a:pPr>
            <a:r>
              <a:rPr lang="en-US" kern="0" dirty="0" smtClean="0"/>
              <a:t>Frames (Position + Euler angles)</a:t>
            </a:r>
          </a:p>
          <a:p>
            <a:pPr lvl="1">
              <a:buFont typeface="Arial" pitchFamily="34" charset="0"/>
              <a:buChar char="•"/>
            </a:pPr>
            <a:r>
              <a:rPr lang="en-US" kern="0" dirty="0" smtClean="0"/>
              <a:t>Quick debugging and analysis of control algorithms</a:t>
            </a:r>
          </a:p>
          <a:p>
            <a:pPr lvl="2">
              <a:buFont typeface="Arial" pitchFamily="34" charset="0"/>
              <a:buChar char="•"/>
            </a:pPr>
            <a:r>
              <a:rPr lang="en-US" kern="0" dirty="0" smtClean="0"/>
              <a:t>E.g. Quick configurable communication</a:t>
            </a:r>
          </a:p>
          <a:p>
            <a:pPr lvl="1">
              <a:buFont typeface="Arial" pitchFamily="34" charset="0"/>
              <a:buChar char="•"/>
            </a:pPr>
            <a:r>
              <a:rPr lang="en-US" kern="0" dirty="0" smtClean="0"/>
              <a:t>Overlay of virtual robotic structures in video streams </a:t>
            </a:r>
          </a:p>
          <a:p>
            <a:pPr lvl="1">
              <a:buFont typeface="Arial" pitchFamily="34" charset="0"/>
              <a:buChar char="•"/>
            </a:pPr>
            <a:r>
              <a:rPr lang="en-US" kern="0" dirty="0" smtClean="0"/>
              <a:t>Stereoscopic (3D) visualization for passive stereoscopic displays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0669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and Requirements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4688" y="591592"/>
            <a:ext cx="6716712" cy="354712"/>
          </a:xfrm>
        </p:spPr>
        <p:txBody>
          <a:bodyPr/>
          <a:lstStyle/>
          <a:p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SPANviewer | Stefan Kimmer | ESA Telerobotics and Haptics Laboratory</a:t>
            </a:r>
            <a:endParaRPr lang="en-US" dirty="0"/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596507" y="1509855"/>
            <a:ext cx="8586000" cy="35471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sz="1600" b="1">
                <a:solidFill>
                  <a:srgbClr val="0098DB"/>
                </a:solidFill>
                <a:latin typeface="+mn-lt"/>
                <a:ea typeface="+mn-ea"/>
                <a:cs typeface="+mn-cs"/>
              </a:defRPr>
            </a:lvl1pPr>
            <a:lvl2pPr marL="1227138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+mn-lt"/>
              </a:defRPr>
            </a:lvl2pPr>
            <a:lvl3pPr marL="1825625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3pPr>
            <a:lvl4pPr marL="2424113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4pPr>
            <a:lvl5pPr marL="30226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de-DE" kern="0" dirty="0" smtClean="0"/>
              <a:t>Requirements</a:t>
            </a:r>
            <a:endParaRPr lang="de-DE" kern="0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631733" y="1886351"/>
            <a:ext cx="8584965" cy="3025300"/>
          </a:xfrm>
          <a:prstGeom prst="rect">
            <a:avLst/>
          </a:prstGeom>
        </p:spPr>
        <p:txBody>
          <a:bodyPr/>
          <a:lstStyle>
            <a:lvl1pPr marL="342000" indent="-342000" algn="l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None/>
              <a:defRPr sz="1600" b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457200" algn="l" rtl="0" eaLnBrk="1" fontAlgn="base" hangingPunct="1">
              <a:lnSpc>
                <a:spcPct val="100000"/>
              </a:lnSpc>
              <a:spcBef>
                <a:spcPts val="384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813600" indent="-356400" algn="l" rtl="0" eaLnBrk="1" fontAlgn="base" hangingPunct="1">
              <a:lnSpc>
                <a:spcPct val="150000"/>
              </a:lnSpc>
              <a:spcBef>
                <a:spcPts val="384"/>
              </a:spcBef>
              <a:spcAft>
                <a:spcPct val="0"/>
              </a:spcAft>
              <a:buClr>
                <a:schemeClr val="accent1"/>
              </a:buClr>
              <a:buFont typeface="Courier New" pitchFamily="49" charset="0"/>
              <a:buChar char="o"/>
              <a:defRPr sz="1600">
                <a:solidFill>
                  <a:schemeClr val="tx1"/>
                </a:solidFill>
                <a:latin typeface="+mn-lt"/>
              </a:defRPr>
            </a:lvl3pPr>
            <a:lvl4pPr marL="1152000" indent="-270000" algn="l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∙"/>
              <a:defRPr sz="1600">
                <a:solidFill>
                  <a:schemeClr val="tx1"/>
                </a:solidFill>
                <a:latin typeface="+mn-lt"/>
              </a:defRPr>
            </a:lvl4pPr>
            <a:lvl5pPr marL="1476000" indent="-288000" algn="l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800000" indent="-288000" algn="l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6pPr>
            <a:lvl7pPr marL="2124000" indent="-288000" algn="l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448000" indent="-288000" algn="l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772000" indent="-288000" algn="l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kern="0" dirty="0" smtClean="0"/>
              <a:t>Integration in the Space Portable Applications Network (SPAN)</a:t>
            </a:r>
          </a:p>
          <a:p>
            <a:pPr lvl="2">
              <a:buFont typeface="Arial" pitchFamily="34" charset="0"/>
              <a:buChar char="•"/>
            </a:pPr>
            <a:r>
              <a:rPr lang="en-US" kern="0" dirty="0" smtClean="0"/>
              <a:t>SPAN: developed at ESA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1160659" y="3399001"/>
            <a:ext cx="4845466" cy="276999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32000" tIns="0" rIns="180000" bIns="0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  <a:latin typeface="NotesEsa" pitchFamily="50" charset="0"/>
              </a:rPr>
              <a:t>=&gt; SPANviewer</a:t>
            </a:r>
            <a:endParaRPr lang="en-US" dirty="0">
              <a:solidFill>
                <a:schemeClr val="tx1"/>
              </a:solidFill>
              <a:latin typeface="NotesEs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8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672523" y="3052194"/>
            <a:ext cx="1498469" cy="472813"/>
          </a:xfrm>
        </p:spPr>
        <p:txBody>
          <a:bodyPr/>
          <a:lstStyle/>
          <a:p>
            <a:r>
              <a:rPr lang="de-DE" dirty="0" smtClean="0"/>
              <a:t>Software</a:t>
            </a:r>
            <a:endParaRPr lang="de-D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672523" y="3635394"/>
            <a:ext cx="3871683" cy="472813"/>
          </a:xfrm>
        </p:spPr>
        <p:txBody>
          <a:bodyPr/>
          <a:lstStyle/>
          <a:p>
            <a:r>
              <a:rPr lang="de-DE" dirty="0" smtClean="0"/>
              <a:t>Architecture and Concepts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0" y="6383338"/>
            <a:ext cx="9906000" cy="23177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SPANviewer | Stefan Kimmer | ESA Telerobotics and Haptics Laboratory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00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Software Architecture and Concepts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4688" y="591592"/>
            <a:ext cx="6716712" cy="354712"/>
          </a:xfrm>
        </p:spPr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6328" y="1495033"/>
            <a:ext cx="8586000" cy="354712"/>
          </a:xfrm>
        </p:spPr>
        <p:txBody>
          <a:bodyPr/>
          <a:lstStyle/>
          <a:p>
            <a:r>
              <a:rPr lang="de-DE" dirty="0" smtClean="0"/>
              <a:t>Software Architecture</a:t>
            </a: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2"/>
          </p:nvPr>
        </p:nvSpPr>
        <p:spPr>
          <a:xfrm>
            <a:off x="665917" y="1775023"/>
            <a:ext cx="4222277" cy="4132731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de-DE" dirty="0" smtClean="0"/>
              <a:t>Built on top of open source libraries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All libraries are cross platform</a:t>
            </a:r>
            <a:endParaRPr lang="de-DE" dirty="0"/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Written in C++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The SPANcomm library: for inclusion in the SPAN tool chain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SPANviewer | Stefan Kimmer | ESA Telerobotics and Haptics Laboratory</a:t>
            </a:r>
            <a:endParaRPr lang="en-US" dirty="0"/>
          </a:p>
        </p:txBody>
      </p:sp>
      <p:pic>
        <p:nvPicPr>
          <p:cNvPr id="7" name="Picture 2" descr="D:\workcopies\Papers\SPANviewer\Figures\Architectur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754" y="1922803"/>
            <a:ext cx="4656040" cy="351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66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Software Architecture and Concepts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4688" y="591592"/>
            <a:ext cx="6716712" cy="354712"/>
          </a:xfrm>
        </p:spPr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6328" y="1495033"/>
            <a:ext cx="8586000" cy="385362"/>
          </a:xfrm>
        </p:spPr>
        <p:txBody>
          <a:bodyPr/>
          <a:lstStyle/>
          <a:p>
            <a:r>
              <a:rPr lang="de-DE" dirty="0" smtClean="0"/>
              <a:t>Software Concepts</a:t>
            </a: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One XML file as input which contains definitions for a </a:t>
            </a:r>
            <a:r>
              <a:rPr lang="en-US" b="1" dirty="0" smtClean="0"/>
              <a:t>world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The world contains definitions for a </a:t>
            </a:r>
            <a:r>
              <a:rPr lang="en-US" b="1" dirty="0" smtClean="0"/>
              <a:t>scene </a:t>
            </a:r>
          </a:p>
          <a:p>
            <a:pPr lvl="3">
              <a:buFont typeface="Arial" pitchFamily="34" charset="0"/>
              <a:buChar char="•"/>
            </a:pPr>
            <a:r>
              <a:rPr lang="en-US" dirty="0" smtClean="0"/>
              <a:t>In the scene robotic </a:t>
            </a:r>
            <a:r>
              <a:rPr lang="en-US" b="1" dirty="0" smtClean="0"/>
              <a:t>structures</a:t>
            </a:r>
            <a:r>
              <a:rPr lang="en-US" dirty="0" smtClean="0"/>
              <a:t> and other </a:t>
            </a:r>
            <a:r>
              <a:rPr lang="en-US" b="1" dirty="0" smtClean="0"/>
              <a:t>objects</a:t>
            </a:r>
            <a:r>
              <a:rPr lang="en-US" dirty="0" smtClean="0"/>
              <a:t> can be defined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The XML file can define which parts can be controlled by a communication interface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A </a:t>
            </a:r>
            <a:r>
              <a:rPr lang="en-US" b="1" dirty="0" smtClean="0"/>
              <a:t>camera</a:t>
            </a:r>
            <a:r>
              <a:rPr lang="en-US" dirty="0" smtClean="0"/>
              <a:t> (viewpoint) or multiple cameras can be defined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Communication through UDP messages and shared memory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Without the need of a custom protocol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SPANviewer | Stefan Kimmer | ESA Telerobotics and Haptics Laboratory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79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Template (non-standard font)">
  <a:themeElements>
    <a:clrScheme name="Esa presentation 2">
      <a:dk1>
        <a:srgbClr val="4D4F53"/>
      </a:dk1>
      <a:lt1>
        <a:srgbClr val="FFFFFF"/>
      </a:lt1>
      <a:dk2>
        <a:srgbClr val="D0103A"/>
      </a:dk2>
      <a:lt2>
        <a:srgbClr val="000000"/>
      </a:lt2>
      <a:accent1>
        <a:srgbClr val="0098DB"/>
      </a:accent1>
      <a:accent2>
        <a:srgbClr val="008542"/>
      </a:accent2>
      <a:accent3>
        <a:srgbClr val="FFFFFF"/>
      </a:accent3>
      <a:accent4>
        <a:srgbClr val="404246"/>
      </a:accent4>
      <a:accent5>
        <a:srgbClr val="AACAEA"/>
      </a:accent5>
      <a:accent6>
        <a:srgbClr val="00783B"/>
      </a:accent6>
      <a:hlink>
        <a:srgbClr val="E37222"/>
      </a:hlink>
      <a:folHlink>
        <a:srgbClr val="00338D"/>
      </a:folHlink>
    </a:clrScheme>
    <a:fontScheme name="Telerobotics Lab Presenation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solidFill>
          <a:srgbClr val="0098DB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none" lIns="432000" tIns="0" rIns="180000" bIns="0">
        <a:spAutoFit/>
      </a:bodyPr>
      <a:lstStyle>
        <a:defPPr eaLnBrk="1" hangingPunct="1">
          <a:spcBef>
            <a:spcPct val="50000"/>
          </a:spcBef>
          <a:defRPr sz="3100" b="1" dirty="0">
            <a:solidFill>
              <a:srgbClr val="FFFFFF"/>
            </a:solidFill>
            <a:latin typeface="NotesEsa" pitchFamily="50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PresentationTemplate (non-standard font)</Template>
  <TotalTime>0</TotalTime>
  <Words>973</Words>
  <Application>Microsoft Office PowerPoint</Application>
  <PresentationFormat>A4 Paper (210x297 mm)</PresentationFormat>
  <Paragraphs>226</Paragraphs>
  <Slides>24</Slides>
  <Notes>1</Notes>
  <HiddenSlides>3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Courier New</vt:lpstr>
      <vt:lpstr>Cambria Math</vt:lpstr>
      <vt:lpstr>NotesEsa</vt:lpstr>
      <vt:lpstr>Verdana</vt:lpstr>
      <vt:lpstr>PresentationTemplate (non-standard font)</vt:lpstr>
      <vt:lpstr>PowerPoint Presentation</vt:lpstr>
      <vt:lpstr>PowerPoint Presentation</vt:lpstr>
      <vt:lpstr>Outline</vt:lpstr>
      <vt:lpstr>PowerPoint Presentation</vt:lpstr>
      <vt:lpstr>Motivation and Requirements</vt:lpstr>
      <vt:lpstr>Motivation and Requirements</vt:lpstr>
      <vt:lpstr>PowerPoint Presentation</vt:lpstr>
      <vt:lpstr>Software Architecture and Concepts</vt:lpstr>
      <vt:lpstr>Software Architecture and Concepts</vt:lpstr>
      <vt:lpstr>Software Architecture and Concepts</vt:lpstr>
      <vt:lpstr>Software Architecture and Concepts</vt:lpstr>
      <vt:lpstr>Software Architecture and Concepts</vt:lpstr>
      <vt:lpstr>Software Architecture and Concepts</vt:lpstr>
      <vt:lpstr>Software Architecture and Concepts</vt:lpstr>
      <vt:lpstr>PowerPoint Presentation</vt:lpstr>
      <vt:lpstr>Current Applications</vt:lpstr>
      <vt:lpstr>Current Applications</vt:lpstr>
      <vt:lpstr>Current Applications</vt:lpstr>
      <vt:lpstr>Current Applications</vt:lpstr>
      <vt:lpstr>Current Applications</vt:lpstr>
      <vt:lpstr>Current Applications</vt:lpstr>
      <vt:lpstr>PowerPoint Presentation</vt:lpstr>
      <vt:lpstr>Conclusions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skimmer</dc:creator>
  <cp:lastModifiedBy>Stefan Kimmer</cp:lastModifiedBy>
  <cp:revision>54</cp:revision>
  <cp:lastPrinted>2008-08-26T16:26:23Z</cp:lastPrinted>
  <dcterms:created xsi:type="dcterms:W3CDTF">2013-05-13T12:04:00Z</dcterms:created>
  <dcterms:modified xsi:type="dcterms:W3CDTF">2013-05-16T06:09:02Z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howESADialog">
    <vt:bool>true</vt:bool>
  </property>
  <property fmtid="{D5CDD505-2E9C-101B-9397-08002B2CF9AE}" pid="3" name="PTitle">
    <vt:lpwstr>ESA Presentation</vt:lpwstr>
  </property>
  <property fmtid="{D5CDD505-2E9C-101B-9397-08002B2CF9AE}" pid="4" name="PSubtitle">
    <vt:lpwstr>ESA Presentation</vt:lpwstr>
  </property>
  <property fmtid="{D5CDD505-2E9C-101B-9397-08002B2CF9AE}" pid="5" name="PAuthor">
    <vt:lpwstr> </vt:lpwstr>
  </property>
  <property fmtid="{D5CDD505-2E9C-101B-9397-08002B2CF9AE}" pid="6" name="PPlace">
    <vt:lpwstr> </vt:lpwstr>
  </property>
  <property fmtid="{D5CDD505-2E9C-101B-9397-08002B2CF9AE}" pid="7" name="PDate">
    <vt:lpwstr>DD/MM/YYYY</vt:lpwstr>
  </property>
  <property fmtid="{D5CDD505-2E9C-101B-9397-08002B2CF9AE}" pid="8" name="PProgramme">
    <vt:lpwstr> </vt:lpwstr>
  </property>
  <property fmtid="{D5CDD505-2E9C-101B-9397-08002B2CF9AE}" pid="9" name="PEmail">
    <vt:lpwstr> </vt:lpwstr>
  </property>
  <property fmtid="{D5CDD505-2E9C-101B-9397-08002B2CF9AE}" pid="10" name="PClassification">
    <vt:lpwstr>ESA UNCLASSIFIED – For Official Use</vt:lpwstr>
  </property>
  <property fmtid="{D5CDD505-2E9C-101B-9397-08002B2CF9AE}" pid="11" name="POptionButton1">
    <vt:bool>true</vt:bool>
  </property>
  <property fmtid="{D5CDD505-2E9C-101B-9397-08002B2CF9AE}" pid="12" name="POptionButton2">
    <vt:bool>false</vt:bool>
  </property>
</Properties>
</file>